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1"/>
  </p:notesMasterIdLst>
  <p:sldIdLst>
    <p:sldId id="256" r:id="rId2"/>
    <p:sldId id="258" r:id="rId3"/>
    <p:sldId id="261" r:id="rId4"/>
    <p:sldId id="263" r:id="rId5"/>
    <p:sldId id="259" r:id="rId6"/>
    <p:sldId id="260" r:id="rId7"/>
    <p:sldId id="257" r:id="rId8"/>
    <p:sldId id="262" r:id="rId9"/>
    <p:sldId id="265" r:id="rId10"/>
    <p:sldId id="275" r:id="rId11"/>
    <p:sldId id="276" r:id="rId12"/>
    <p:sldId id="277" r:id="rId13"/>
    <p:sldId id="278" r:id="rId14"/>
    <p:sldId id="268" r:id="rId15"/>
    <p:sldId id="271" r:id="rId16"/>
    <p:sldId id="272" r:id="rId17"/>
    <p:sldId id="274" r:id="rId18"/>
    <p:sldId id="264"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7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blad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271222800679916"/>
          <c:y val="0.273132993217776"/>
        </c:manualLayout>
      </c:layout>
      <c:overlay val="0"/>
    </c:title>
    <c:autoTitleDeleted val="0"/>
    <c:plotArea>
      <c:layout/>
      <c:lineChart>
        <c:grouping val="standard"/>
        <c:varyColors val="0"/>
        <c:ser>
          <c:idx val="0"/>
          <c:order val="0"/>
          <c:tx>
            <c:strRef>
              <c:f>Blad1!$B$1</c:f>
              <c:strCache>
                <c:ptCount val="1"/>
                <c:pt idx="0">
                  <c:v>Number of Diagnoses</c:v>
                </c:pt>
              </c:strCache>
            </c:strRef>
          </c:tx>
          <c:marker>
            <c:symbol val="none"/>
          </c:marker>
          <c:cat>
            <c:numRef>
              <c:f>Blad1!$A$2:$A$5</c:f>
              <c:numCache>
                <c:formatCode>General</c:formatCode>
                <c:ptCount val="4"/>
                <c:pt idx="0">
                  <c:v>1952.0</c:v>
                </c:pt>
                <c:pt idx="1">
                  <c:v>1968.0</c:v>
                </c:pt>
                <c:pt idx="2">
                  <c:v>1980.0</c:v>
                </c:pt>
                <c:pt idx="3">
                  <c:v>1994.0</c:v>
                </c:pt>
              </c:numCache>
            </c:numRef>
          </c:cat>
          <c:val>
            <c:numRef>
              <c:f>Blad1!$B$2:$B$5</c:f>
              <c:numCache>
                <c:formatCode>General</c:formatCode>
                <c:ptCount val="4"/>
                <c:pt idx="0">
                  <c:v>106.0</c:v>
                </c:pt>
                <c:pt idx="1">
                  <c:v>185.0</c:v>
                </c:pt>
                <c:pt idx="2">
                  <c:v>265.0</c:v>
                </c:pt>
                <c:pt idx="3">
                  <c:v>365.0</c:v>
                </c:pt>
              </c:numCache>
            </c:numRef>
          </c:val>
          <c:smooth val="0"/>
        </c:ser>
        <c:dLbls>
          <c:showLegendKey val="0"/>
          <c:showVal val="0"/>
          <c:showCatName val="0"/>
          <c:showSerName val="0"/>
          <c:showPercent val="0"/>
          <c:showBubbleSize val="0"/>
        </c:dLbls>
        <c:marker val="1"/>
        <c:smooth val="0"/>
        <c:axId val="2078742312"/>
        <c:axId val="2078744808"/>
      </c:lineChart>
      <c:catAx>
        <c:axId val="2078742312"/>
        <c:scaling>
          <c:orientation val="minMax"/>
        </c:scaling>
        <c:delete val="0"/>
        <c:axPos val="b"/>
        <c:numFmt formatCode="General" sourceLinked="1"/>
        <c:majorTickMark val="none"/>
        <c:minorTickMark val="none"/>
        <c:tickLblPos val="nextTo"/>
        <c:crossAx val="2078744808"/>
        <c:crosses val="autoZero"/>
        <c:auto val="1"/>
        <c:lblAlgn val="ctr"/>
        <c:lblOffset val="100"/>
        <c:noMultiLvlLbl val="0"/>
      </c:catAx>
      <c:valAx>
        <c:axId val="2078744808"/>
        <c:scaling>
          <c:orientation val="minMax"/>
        </c:scaling>
        <c:delete val="0"/>
        <c:axPos val="l"/>
        <c:majorGridlines/>
        <c:numFmt formatCode="General" sourceLinked="1"/>
        <c:majorTickMark val="out"/>
        <c:minorTickMark val="none"/>
        <c:tickLblPos val="nextTo"/>
        <c:crossAx val="2078742312"/>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C492B-540A-4B4A-89D7-A9492E7550EF}" type="datetimeFigureOut">
              <a:rPr lang="nl-NL" smtClean="0"/>
              <a:t>16-09-12</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5612D-02C0-FD49-BBE1-2CA789BBCDDE}" type="slidenum">
              <a:rPr lang="en-GB" smtClean="0"/>
              <a:t>‹nr.›</a:t>
            </a:fld>
            <a:endParaRPr lang="en-GB"/>
          </a:p>
        </p:txBody>
      </p:sp>
    </p:spTree>
    <p:extLst>
      <p:ext uri="{BB962C8B-B14F-4D97-AF65-F5344CB8AC3E}">
        <p14:creationId xmlns:p14="http://schemas.microsoft.com/office/powerpoint/2010/main" val="14518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GB" sz="1400" dirty="0" smtClean="0"/>
          </a:p>
          <a:p>
            <a:endParaRPr lang="en-GB" dirty="0"/>
          </a:p>
        </p:txBody>
      </p:sp>
      <p:sp>
        <p:nvSpPr>
          <p:cNvPr id="4" name="Tijdelijke aanduiding voor dianummer 3"/>
          <p:cNvSpPr>
            <a:spLocks noGrp="1"/>
          </p:cNvSpPr>
          <p:nvPr>
            <p:ph type="sldNum" sz="quarter" idx="10"/>
          </p:nvPr>
        </p:nvSpPr>
        <p:spPr/>
        <p:txBody>
          <a:bodyPr/>
          <a:lstStyle/>
          <a:p>
            <a:fld id="{2855612D-02C0-FD49-BBE1-2CA789BBCDDE}" type="slidenum">
              <a:rPr lang="en-GB" smtClean="0"/>
              <a:t>10</a:t>
            </a:fld>
            <a:endParaRPr lang="en-GB"/>
          </a:p>
        </p:txBody>
      </p:sp>
    </p:spTree>
    <p:extLst>
      <p:ext uri="{BB962C8B-B14F-4D97-AF65-F5344CB8AC3E}">
        <p14:creationId xmlns:p14="http://schemas.microsoft.com/office/powerpoint/2010/main" val="9184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855612D-02C0-FD49-BBE1-2CA789BBCDDE}" type="slidenum">
              <a:rPr lang="en-GB" smtClean="0"/>
              <a:t>11</a:t>
            </a:fld>
            <a:endParaRPr lang="en-GB"/>
          </a:p>
        </p:txBody>
      </p:sp>
    </p:spTree>
    <p:extLst>
      <p:ext uri="{BB962C8B-B14F-4D97-AF65-F5344CB8AC3E}">
        <p14:creationId xmlns:p14="http://schemas.microsoft.com/office/powerpoint/2010/main" val="9184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855612D-02C0-FD49-BBE1-2CA789BBCDDE}" type="slidenum">
              <a:rPr lang="en-GB" smtClean="0"/>
              <a:t>12</a:t>
            </a:fld>
            <a:endParaRPr lang="en-GB"/>
          </a:p>
        </p:txBody>
      </p:sp>
    </p:spTree>
    <p:extLst>
      <p:ext uri="{BB962C8B-B14F-4D97-AF65-F5344CB8AC3E}">
        <p14:creationId xmlns:p14="http://schemas.microsoft.com/office/powerpoint/2010/main" val="9184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855612D-02C0-FD49-BBE1-2CA789BBCDDE}" type="slidenum">
              <a:rPr lang="en-GB" smtClean="0"/>
              <a:t>13</a:t>
            </a:fld>
            <a:endParaRPr lang="en-GB"/>
          </a:p>
        </p:txBody>
      </p:sp>
    </p:spTree>
    <p:extLst>
      <p:ext uri="{BB962C8B-B14F-4D97-AF65-F5344CB8AC3E}">
        <p14:creationId xmlns:p14="http://schemas.microsoft.com/office/powerpoint/2010/main" val="9184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september 16, 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‹nr.›</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16-09-12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16-09-12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september 16, 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‹nr.›</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september 16, 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‹nr.›</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september 16, 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‹nr.›</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september 16, 2012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‹nr.›</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september 16, 2012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‹nr.›</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september 16, 2012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september 16,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‹nr.›</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september 16, 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‹nr.›</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 </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september 16, 2012</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Excel_97_-_2004-blad1.xls"/><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Microsoft_Excel_97_-_2004-blad2.xls"/><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04gnoReKgD4" TargetMode="Externa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a:xfrm>
            <a:off x="3743323" y="3624024"/>
            <a:ext cx="5120640" cy="1489025"/>
          </a:xfrm>
        </p:spPr>
        <p:txBody>
          <a:bodyPr>
            <a:normAutofit fontScale="77500" lnSpcReduction="20000"/>
          </a:bodyPr>
          <a:lstStyle/>
          <a:p>
            <a:endParaRPr lang="en-GB" dirty="0" smtClean="0"/>
          </a:p>
          <a:p>
            <a:pPr>
              <a:lnSpc>
                <a:spcPct val="90000"/>
              </a:lnSpc>
            </a:pPr>
            <a:r>
              <a:rPr lang="en-GB" dirty="0" err="1" smtClean="0"/>
              <a:t>Prof.</a:t>
            </a:r>
            <a:r>
              <a:rPr lang="en-GB" dirty="0" smtClean="0"/>
              <a:t> dr. Anna M.T. Bosman</a:t>
            </a:r>
          </a:p>
          <a:p>
            <a:pPr>
              <a:lnSpc>
                <a:spcPct val="90000"/>
              </a:lnSpc>
            </a:pPr>
            <a:r>
              <a:rPr lang="en-GB" dirty="0" err="1" smtClean="0"/>
              <a:t>Radboud</a:t>
            </a:r>
            <a:r>
              <a:rPr lang="en-GB" dirty="0" smtClean="0"/>
              <a:t> University Nijmegen</a:t>
            </a:r>
          </a:p>
          <a:p>
            <a:pPr>
              <a:lnSpc>
                <a:spcPct val="90000"/>
              </a:lnSpc>
            </a:pPr>
            <a:r>
              <a:rPr lang="en-GB" dirty="0" smtClean="0"/>
              <a:t>Department of Special Education</a:t>
            </a:r>
          </a:p>
          <a:p>
            <a:pPr>
              <a:lnSpc>
                <a:spcPct val="90000"/>
              </a:lnSpc>
            </a:pPr>
            <a:r>
              <a:rPr lang="en-GB" dirty="0" smtClean="0"/>
              <a:t>The Netherlands</a:t>
            </a:r>
          </a:p>
          <a:p>
            <a:endParaRPr lang="en-GB" dirty="0"/>
          </a:p>
          <a:p>
            <a:endParaRPr lang="en-GB" dirty="0" smtClean="0"/>
          </a:p>
          <a:p>
            <a:endParaRPr lang="en-GB" dirty="0"/>
          </a:p>
        </p:txBody>
      </p:sp>
      <p:sp>
        <p:nvSpPr>
          <p:cNvPr id="3" name="Titel 2"/>
          <p:cNvSpPr>
            <a:spLocks noGrp="1"/>
          </p:cNvSpPr>
          <p:nvPr>
            <p:ph type="title"/>
          </p:nvPr>
        </p:nvSpPr>
        <p:spPr>
          <a:xfrm>
            <a:off x="3743323" y="1417320"/>
            <a:ext cx="5400677" cy="1582627"/>
          </a:xfrm>
        </p:spPr>
        <p:txBody>
          <a:bodyPr>
            <a:noAutofit/>
          </a:bodyPr>
          <a:lstStyle/>
          <a:p>
            <a:r>
              <a:rPr lang="en-GB" sz="3200" b="1" cap="none" dirty="0" smtClean="0">
                <a:solidFill>
                  <a:srgbClr val="660066"/>
                </a:solidFill>
              </a:rPr>
              <a:t>High sensitivity </a:t>
            </a:r>
            <a:r>
              <a:rPr lang="en-GB" sz="3200" b="1" cap="none" dirty="0" err="1" smtClean="0">
                <a:solidFill>
                  <a:srgbClr val="660066"/>
                </a:solidFill>
              </a:rPr>
              <a:t>pathologised</a:t>
            </a:r>
            <a:r>
              <a:rPr lang="en-GB" sz="3200" b="1" cap="none" dirty="0" smtClean="0">
                <a:solidFill>
                  <a:srgbClr val="660066"/>
                </a:solidFill>
              </a:rPr>
              <a:t>: </a:t>
            </a:r>
            <a:br>
              <a:rPr lang="en-GB" sz="3200" b="1" cap="none" dirty="0" smtClean="0">
                <a:solidFill>
                  <a:srgbClr val="660066"/>
                </a:solidFill>
              </a:rPr>
            </a:br>
            <a:r>
              <a:rPr lang="en-GB" sz="3200" b="1" cap="none" dirty="0" smtClean="0">
                <a:solidFill>
                  <a:srgbClr val="660066"/>
                </a:solidFill>
              </a:rPr>
              <a:t>A point in case!</a:t>
            </a:r>
            <a:endParaRPr lang="en-GB" sz="3200" b="1" cap="none" dirty="0">
              <a:solidFill>
                <a:srgbClr val="660066"/>
              </a:solidFill>
            </a:endParaRPr>
          </a:p>
        </p:txBody>
      </p:sp>
      <p:sp>
        <p:nvSpPr>
          <p:cNvPr id="5" name="Tekstvak 4"/>
          <p:cNvSpPr txBox="1"/>
          <p:nvPr/>
        </p:nvSpPr>
        <p:spPr>
          <a:xfrm>
            <a:off x="4685582" y="6054638"/>
            <a:ext cx="3042344" cy="646331"/>
          </a:xfrm>
          <a:prstGeom prst="rect">
            <a:avLst/>
          </a:prstGeom>
          <a:noFill/>
        </p:spPr>
        <p:txBody>
          <a:bodyPr wrap="none" rtlCol="0">
            <a:spAutoFit/>
          </a:bodyPr>
          <a:lstStyle/>
          <a:p>
            <a:r>
              <a:rPr lang="en-GB" dirty="0" smtClean="0"/>
              <a:t>Consciousness in Crisis, Leiden </a:t>
            </a:r>
          </a:p>
          <a:p>
            <a:r>
              <a:rPr lang="en-GB" dirty="0" smtClean="0"/>
              <a:t>September 15</a:t>
            </a:r>
            <a:r>
              <a:rPr lang="en-GB" baseline="30000" dirty="0" smtClean="0"/>
              <a:t>th</a:t>
            </a:r>
            <a:r>
              <a:rPr lang="en-GB" dirty="0" smtClean="0"/>
              <a:t>, 2012</a:t>
            </a:r>
            <a:endParaRPr lang="en-GB" dirty="0"/>
          </a:p>
        </p:txBody>
      </p:sp>
    </p:spTree>
    <p:extLst>
      <p:ext uri="{BB962C8B-B14F-4D97-AF65-F5344CB8AC3E}">
        <p14:creationId xmlns:p14="http://schemas.microsoft.com/office/powerpoint/2010/main" val="30708857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339" y="520221"/>
            <a:ext cx="8279831" cy="538009"/>
          </a:xfrm>
        </p:spPr>
        <p:txBody>
          <a:bodyPr>
            <a:normAutofit fontScale="90000"/>
          </a:bodyPr>
          <a:lstStyle/>
          <a:p>
            <a:r>
              <a:rPr lang="en-GB" sz="4000" b="1" dirty="0">
                <a:solidFill>
                  <a:srgbClr val="660066"/>
                </a:solidFill>
              </a:rPr>
              <a:t>The crisis in Psychological </a:t>
            </a:r>
            <a:r>
              <a:rPr lang="en-GB" sz="4000" b="1" dirty="0" smtClean="0">
                <a:solidFill>
                  <a:srgbClr val="660066"/>
                </a:solidFill>
              </a:rPr>
              <a:t>Scie</a:t>
            </a:r>
            <a:r>
              <a:rPr lang="en-GB" b="1" dirty="0" smtClean="0">
                <a:solidFill>
                  <a:srgbClr val="660066"/>
                </a:solidFill>
              </a:rPr>
              <a:t>nce 1</a:t>
            </a:r>
            <a:endParaRPr lang="en-GB" dirty="0"/>
          </a:p>
        </p:txBody>
      </p:sp>
      <p:graphicFrame>
        <p:nvGraphicFramePr>
          <p:cNvPr id="4" name="Tijdelijke aanduiding voor inhoud 3"/>
          <p:cNvGraphicFramePr>
            <a:graphicFrameLocks noGrp="1"/>
          </p:cNvGraphicFramePr>
          <p:nvPr>
            <p:ph sz="quarter" idx="13"/>
            <p:extLst>
              <p:ext uri="{D42A27DB-BD31-4B8C-83A1-F6EECF244321}">
                <p14:modId xmlns:p14="http://schemas.microsoft.com/office/powerpoint/2010/main" val="3688463513"/>
              </p:ext>
            </p:extLst>
          </p:nvPr>
        </p:nvGraphicFramePr>
        <p:xfrm>
          <a:off x="427339" y="1173403"/>
          <a:ext cx="8477614" cy="5089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5069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390" y="569446"/>
            <a:ext cx="8350384" cy="538009"/>
          </a:xfrm>
        </p:spPr>
        <p:txBody>
          <a:bodyPr>
            <a:normAutofit fontScale="90000"/>
          </a:bodyPr>
          <a:lstStyle/>
          <a:p>
            <a:r>
              <a:rPr lang="en-GB" sz="4000" b="1" dirty="0">
                <a:solidFill>
                  <a:srgbClr val="660066"/>
                </a:solidFill>
              </a:rPr>
              <a:t>The crisis in Psychological </a:t>
            </a:r>
            <a:r>
              <a:rPr lang="en-GB" sz="4000" b="1" dirty="0" smtClean="0">
                <a:solidFill>
                  <a:srgbClr val="660066"/>
                </a:solidFill>
              </a:rPr>
              <a:t>Scienc</a:t>
            </a:r>
            <a:r>
              <a:rPr lang="en-GB" b="1" dirty="0" smtClean="0">
                <a:solidFill>
                  <a:srgbClr val="660066"/>
                </a:solidFill>
              </a:rPr>
              <a:t>e 2</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99627255"/>
              </p:ext>
            </p:extLst>
          </p:nvPr>
        </p:nvGraphicFramePr>
        <p:xfrm>
          <a:off x="274319" y="1964497"/>
          <a:ext cx="8593455" cy="4234062"/>
        </p:xfrm>
        <a:graphic>
          <a:graphicData uri="http://schemas.openxmlformats.org/presentationml/2006/ole">
            <mc:AlternateContent xmlns:mc="http://schemas.openxmlformats.org/markup-compatibility/2006">
              <mc:Choice xmlns:v="urn:schemas-microsoft-com:vml" Requires="v">
                <p:oleObj spid="_x0000_s1047" name="Werkblad" r:id="rId5" imgW="16256000" imgH="9982200" progId="Excel.Sheet.8">
                  <p:embed/>
                </p:oleObj>
              </mc:Choice>
              <mc:Fallback>
                <p:oleObj name="Werkblad" r:id="rId5" imgW="16256000" imgH="9982200" progId="Excel.Sheet.8">
                  <p:embed/>
                  <p:pic>
                    <p:nvPicPr>
                      <p:cNvPr id="0" name=""/>
                      <p:cNvPicPr/>
                      <p:nvPr/>
                    </p:nvPicPr>
                    <p:blipFill>
                      <a:blip r:embed="rId6"/>
                      <a:stretch>
                        <a:fillRect/>
                      </a:stretch>
                    </p:blipFill>
                    <p:spPr>
                      <a:xfrm>
                        <a:off x="274319" y="1964497"/>
                        <a:ext cx="8593455" cy="4234062"/>
                      </a:xfrm>
                      <a:prstGeom prst="rect">
                        <a:avLst/>
                      </a:prstGeom>
                    </p:spPr>
                  </p:pic>
                </p:oleObj>
              </mc:Fallback>
            </mc:AlternateContent>
          </a:graphicData>
        </a:graphic>
      </p:graphicFrame>
      <p:sp>
        <p:nvSpPr>
          <p:cNvPr id="7" name="Tekstvak 6"/>
          <p:cNvSpPr txBox="1"/>
          <p:nvPr/>
        </p:nvSpPr>
        <p:spPr>
          <a:xfrm>
            <a:off x="6326721" y="469119"/>
            <a:ext cx="184666"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6157273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391" y="469119"/>
            <a:ext cx="8350384" cy="538009"/>
          </a:xfrm>
        </p:spPr>
        <p:txBody>
          <a:bodyPr>
            <a:noAutofit/>
          </a:bodyPr>
          <a:lstStyle/>
          <a:p>
            <a:r>
              <a:rPr lang="en-GB" b="1" dirty="0">
                <a:solidFill>
                  <a:srgbClr val="660066"/>
                </a:solidFill>
              </a:rPr>
              <a:t>The crisis in Psychological </a:t>
            </a:r>
            <a:r>
              <a:rPr lang="en-GB" b="1" dirty="0" smtClean="0">
                <a:solidFill>
                  <a:srgbClr val="660066"/>
                </a:solidFill>
              </a:rPr>
              <a:t>Science 3</a:t>
            </a:r>
            <a:endParaRPr lang="en-GB" dirty="0"/>
          </a:p>
        </p:txBody>
      </p:sp>
      <p:sp>
        <p:nvSpPr>
          <p:cNvPr id="7" name="Tekstvak 6"/>
          <p:cNvSpPr txBox="1"/>
          <p:nvPr/>
        </p:nvSpPr>
        <p:spPr>
          <a:xfrm>
            <a:off x="6326721" y="469119"/>
            <a:ext cx="184666" cy="369332"/>
          </a:xfrm>
          <a:prstGeom prst="rect">
            <a:avLst/>
          </a:prstGeom>
          <a:noFill/>
        </p:spPr>
        <p:txBody>
          <a:bodyPr wrap="none" rtlCol="0">
            <a:spAutoFit/>
          </a:bodyPr>
          <a:lstStyle/>
          <a:p>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3602701432"/>
              </p:ext>
            </p:extLst>
          </p:nvPr>
        </p:nvGraphicFramePr>
        <p:xfrm>
          <a:off x="276225" y="1763141"/>
          <a:ext cx="8591550" cy="4683641"/>
        </p:xfrm>
        <a:graphic>
          <a:graphicData uri="http://schemas.openxmlformats.org/presentationml/2006/ole">
            <mc:AlternateContent xmlns:mc="http://schemas.openxmlformats.org/markup-compatibility/2006">
              <mc:Choice xmlns:v="urn:schemas-microsoft-com:vml" Requires="v">
                <p:oleObj spid="_x0000_s2071" name="Werkblad" r:id="rId5" imgW="16256000" imgH="9982200" progId="Excel.Sheet.8">
                  <p:embed/>
                </p:oleObj>
              </mc:Choice>
              <mc:Fallback>
                <p:oleObj name="Werkblad" r:id="rId5" imgW="16256000" imgH="9982200" progId="Excel.Sheet.8">
                  <p:embed/>
                  <p:pic>
                    <p:nvPicPr>
                      <p:cNvPr id="0" name=""/>
                      <p:cNvPicPr/>
                      <p:nvPr/>
                    </p:nvPicPr>
                    <p:blipFill>
                      <a:blip r:embed="rId6"/>
                      <a:stretch>
                        <a:fillRect/>
                      </a:stretch>
                    </p:blipFill>
                    <p:spPr>
                      <a:xfrm>
                        <a:off x="276225" y="1763141"/>
                        <a:ext cx="8591550" cy="4683641"/>
                      </a:xfrm>
                      <a:prstGeom prst="rect">
                        <a:avLst/>
                      </a:prstGeom>
                    </p:spPr>
                  </p:pic>
                </p:oleObj>
              </mc:Fallback>
            </mc:AlternateContent>
          </a:graphicData>
        </a:graphic>
      </p:graphicFrame>
    </p:spTree>
    <p:extLst>
      <p:ext uri="{BB962C8B-B14F-4D97-AF65-F5344CB8AC3E}">
        <p14:creationId xmlns:p14="http://schemas.microsoft.com/office/powerpoint/2010/main" val="19830026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391" y="469119"/>
            <a:ext cx="8350384" cy="538009"/>
          </a:xfrm>
        </p:spPr>
        <p:txBody>
          <a:bodyPr>
            <a:noAutofit/>
          </a:bodyPr>
          <a:lstStyle/>
          <a:p>
            <a:r>
              <a:rPr lang="en-GB" b="1" dirty="0">
                <a:solidFill>
                  <a:srgbClr val="660066"/>
                </a:solidFill>
              </a:rPr>
              <a:t>The crisis in Psychological </a:t>
            </a:r>
            <a:r>
              <a:rPr lang="en-GB" b="1" dirty="0" smtClean="0">
                <a:solidFill>
                  <a:srgbClr val="660066"/>
                </a:solidFill>
              </a:rPr>
              <a:t>Science 4</a:t>
            </a:r>
            <a:endParaRPr lang="en-GB" dirty="0"/>
          </a:p>
        </p:txBody>
      </p:sp>
      <p:sp>
        <p:nvSpPr>
          <p:cNvPr id="5" name="Tekstvak 4"/>
          <p:cNvSpPr txBox="1"/>
          <p:nvPr/>
        </p:nvSpPr>
        <p:spPr>
          <a:xfrm>
            <a:off x="274320" y="1347752"/>
            <a:ext cx="7388824" cy="369332"/>
          </a:xfrm>
          <a:prstGeom prst="rect">
            <a:avLst/>
          </a:prstGeom>
          <a:noFill/>
        </p:spPr>
        <p:txBody>
          <a:bodyPr wrap="none" rtlCol="0">
            <a:spAutoFit/>
          </a:bodyPr>
          <a:lstStyle/>
          <a:p>
            <a:r>
              <a:rPr lang="en-GB" dirty="0" smtClean="0"/>
              <a:t>or any other continuous distribution, such as a Power law (e.g., Pareto’s law) </a:t>
            </a:r>
            <a:endParaRPr lang="en-GB" dirty="0"/>
          </a:p>
        </p:txBody>
      </p:sp>
      <p:sp>
        <p:nvSpPr>
          <p:cNvPr id="7" name="Tekstvak 6"/>
          <p:cNvSpPr txBox="1"/>
          <p:nvPr/>
        </p:nvSpPr>
        <p:spPr>
          <a:xfrm>
            <a:off x="6326721" y="469119"/>
            <a:ext cx="184666" cy="369332"/>
          </a:xfrm>
          <a:prstGeom prst="rect">
            <a:avLst/>
          </a:prstGeom>
          <a:noFill/>
        </p:spPr>
        <p:txBody>
          <a:bodyPr wrap="none" rtlCol="0">
            <a:spAutoFit/>
          </a:bodyPr>
          <a:lstStyle/>
          <a:p>
            <a:endParaRPr lang="en-GB" dirty="0"/>
          </a:p>
        </p:txBody>
      </p:sp>
      <p:pic>
        <p:nvPicPr>
          <p:cNvPr id="4" name="Afbeelding 3" descr="power law.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38" y="1810463"/>
            <a:ext cx="8030274" cy="4584700"/>
          </a:xfrm>
          <a:prstGeom prst="rect">
            <a:avLst/>
          </a:prstGeom>
        </p:spPr>
      </p:pic>
    </p:spTree>
    <p:extLst>
      <p:ext uri="{BB962C8B-B14F-4D97-AF65-F5344CB8AC3E}">
        <p14:creationId xmlns:p14="http://schemas.microsoft.com/office/powerpoint/2010/main" val="17511148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376205"/>
            <a:ext cx="8867775" cy="735577"/>
          </a:xfrm>
        </p:spPr>
        <p:txBody>
          <a:bodyPr>
            <a:normAutofit/>
          </a:bodyPr>
          <a:lstStyle/>
          <a:p>
            <a:r>
              <a:rPr lang="en-GB" b="1" dirty="0" smtClean="0">
                <a:solidFill>
                  <a:srgbClr val="660066"/>
                </a:solidFill>
              </a:rPr>
              <a:t>The crisis in Empirical Science</a:t>
            </a:r>
            <a:endParaRPr lang="en-GB" b="1" dirty="0">
              <a:solidFill>
                <a:srgbClr val="660066"/>
              </a:solidFill>
            </a:endParaRPr>
          </a:p>
        </p:txBody>
      </p:sp>
      <p:sp>
        <p:nvSpPr>
          <p:cNvPr id="3" name="Tijdelijke aanduiding voor inhoud 2"/>
          <p:cNvSpPr>
            <a:spLocks noGrp="1"/>
          </p:cNvSpPr>
          <p:nvPr>
            <p:ph sz="quarter" idx="13"/>
          </p:nvPr>
        </p:nvSpPr>
        <p:spPr>
          <a:xfrm>
            <a:off x="209264" y="1116770"/>
            <a:ext cx="8595360" cy="5316516"/>
          </a:xfrm>
        </p:spPr>
        <p:txBody>
          <a:bodyPr>
            <a:normAutofit/>
          </a:bodyPr>
          <a:lstStyle/>
          <a:p>
            <a:pPr marL="170752" lvl="1" indent="0">
              <a:buNone/>
            </a:pPr>
            <a:endParaRPr lang="en-GB" dirty="0"/>
          </a:p>
          <a:p>
            <a:pPr marL="170752" lvl="1" indent="0">
              <a:buNone/>
            </a:pPr>
            <a:endParaRPr lang="en-GB" dirty="0"/>
          </a:p>
          <a:p>
            <a:pPr marL="0" indent="-2286">
              <a:buNone/>
            </a:pPr>
            <a:endParaRPr lang="en-GB" dirty="0" smtClean="0"/>
          </a:p>
        </p:txBody>
      </p:sp>
      <p:pic>
        <p:nvPicPr>
          <p:cNvPr id="4" name="Tijdelijke aanduiding voor inhoud 16" descr="Table 1"/>
          <p:cNvPicPr>
            <a:picLocks noChangeAspect="1"/>
          </p:cNvPicPr>
          <p:nvPr/>
        </p:nvPicPr>
        <p:blipFill>
          <a:blip r:embed="rId2">
            <a:extLst>
              <a:ext uri="{28A0092B-C50C-407E-A947-70E740481C1C}">
                <a14:useLocalDpi xmlns:a14="http://schemas.microsoft.com/office/drawing/2010/main" val="0"/>
              </a:ext>
            </a:extLst>
          </a:blip>
          <a:srcRect l="-44444" r="-44444"/>
          <a:stretch>
            <a:fillRect/>
          </a:stretch>
        </p:blipFill>
        <p:spPr>
          <a:xfrm>
            <a:off x="-1" y="1569119"/>
            <a:ext cx="9144000" cy="3962400"/>
          </a:xfrm>
          <a:prstGeom prst="rect">
            <a:avLst/>
          </a:prstGeom>
        </p:spPr>
      </p:pic>
      <p:sp>
        <p:nvSpPr>
          <p:cNvPr id="5" name="Rechthoek 4"/>
          <p:cNvSpPr/>
          <p:nvPr/>
        </p:nvSpPr>
        <p:spPr>
          <a:xfrm>
            <a:off x="1063076" y="5939573"/>
            <a:ext cx="7638496" cy="369332"/>
          </a:xfrm>
          <a:prstGeom prst="rect">
            <a:avLst/>
          </a:prstGeom>
        </p:spPr>
        <p:txBody>
          <a:bodyPr wrap="square">
            <a:spAutoFit/>
          </a:bodyPr>
          <a:lstStyle/>
          <a:p>
            <a:r>
              <a:rPr lang="en-GB" dirty="0">
                <a:solidFill>
                  <a:srgbClr val="953735"/>
                </a:solidFill>
              </a:rPr>
              <a:t>X</a:t>
            </a:r>
            <a:r>
              <a:rPr lang="en-GB" baseline="-25000" dirty="0">
                <a:solidFill>
                  <a:srgbClr val="953735"/>
                </a:solidFill>
              </a:rPr>
              <a:t>1</a:t>
            </a:r>
            <a:r>
              <a:rPr lang="en-GB" dirty="0">
                <a:solidFill>
                  <a:srgbClr val="953735"/>
                </a:solidFill>
              </a:rPr>
              <a:t> = </a:t>
            </a:r>
            <a:r>
              <a:rPr lang="en-GB" dirty="0" err="1">
                <a:solidFill>
                  <a:srgbClr val="953735"/>
                </a:solidFill>
              </a:rPr>
              <a:t>Τ</a:t>
            </a:r>
            <a:r>
              <a:rPr lang="en-GB" dirty="0">
                <a:solidFill>
                  <a:srgbClr val="953735"/>
                </a:solidFill>
              </a:rPr>
              <a:t> + ε</a:t>
            </a:r>
            <a:r>
              <a:rPr lang="en-GB" baseline="-25000" dirty="0">
                <a:solidFill>
                  <a:srgbClr val="953735"/>
                </a:solidFill>
              </a:rPr>
              <a:t>1</a:t>
            </a:r>
            <a:r>
              <a:rPr lang="en-GB" dirty="0" smtClean="0">
                <a:solidFill>
                  <a:srgbClr val="953735"/>
                </a:solidFill>
              </a:rPr>
              <a:t>;  </a:t>
            </a:r>
            <a:r>
              <a:rPr lang="en-GB" baseline="-25000" dirty="0" smtClean="0">
                <a:solidFill>
                  <a:srgbClr val="953735"/>
                </a:solidFill>
              </a:rPr>
              <a:t>   </a:t>
            </a:r>
            <a:r>
              <a:rPr lang="en-GB" dirty="0" smtClean="0">
                <a:solidFill>
                  <a:srgbClr val="953735"/>
                </a:solidFill>
              </a:rPr>
              <a:t>X</a:t>
            </a:r>
            <a:r>
              <a:rPr lang="en-GB" baseline="-25000" dirty="0" smtClean="0">
                <a:solidFill>
                  <a:srgbClr val="953735"/>
                </a:solidFill>
              </a:rPr>
              <a:t>2</a:t>
            </a:r>
            <a:r>
              <a:rPr lang="en-GB" dirty="0" smtClean="0">
                <a:solidFill>
                  <a:srgbClr val="953735"/>
                </a:solidFill>
              </a:rPr>
              <a:t> </a:t>
            </a:r>
            <a:r>
              <a:rPr lang="en-GB" dirty="0">
                <a:solidFill>
                  <a:srgbClr val="953735"/>
                </a:solidFill>
              </a:rPr>
              <a:t>= </a:t>
            </a:r>
            <a:r>
              <a:rPr lang="en-GB" dirty="0" err="1">
                <a:solidFill>
                  <a:srgbClr val="953735"/>
                </a:solidFill>
              </a:rPr>
              <a:t>Τ</a:t>
            </a:r>
            <a:r>
              <a:rPr lang="en-GB" dirty="0">
                <a:solidFill>
                  <a:srgbClr val="953735"/>
                </a:solidFill>
              </a:rPr>
              <a:t> + ε</a:t>
            </a:r>
            <a:r>
              <a:rPr lang="en-GB" baseline="-25000" dirty="0">
                <a:solidFill>
                  <a:srgbClr val="953735"/>
                </a:solidFill>
              </a:rPr>
              <a:t>2</a:t>
            </a:r>
            <a:r>
              <a:rPr lang="en-GB" dirty="0">
                <a:solidFill>
                  <a:srgbClr val="953735"/>
                </a:solidFill>
              </a:rPr>
              <a:t>;</a:t>
            </a:r>
            <a:r>
              <a:rPr lang="en-GB" baseline="-25000" dirty="0">
                <a:solidFill>
                  <a:srgbClr val="953735"/>
                </a:solidFill>
              </a:rPr>
              <a:t> </a:t>
            </a:r>
            <a:r>
              <a:rPr lang="en-GB" baseline="-25000" dirty="0" smtClean="0">
                <a:solidFill>
                  <a:srgbClr val="953735"/>
                </a:solidFill>
              </a:rPr>
              <a:t>     </a:t>
            </a:r>
            <a:r>
              <a:rPr lang="en-GB" dirty="0" smtClean="0">
                <a:solidFill>
                  <a:srgbClr val="953735"/>
                </a:solidFill>
              </a:rPr>
              <a:t>X</a:t>
            </a:r>
            <a:r>
              <a:rPr lang="en-GB" baseline="-25000" dirty="0" smtClean="0">
                <a:solidFill>
                  <a:srgbClr val="953735"/>
                </a:solidFill>
              </a:rPr>
              <a:t>3</a:t>
            </a:r>
            <a:r>
              <a:rPr lang="en-GB" dirty="0" smtClean="0">
                <a:solidFill>
                  <a:srgbClr val="953735"/>
                </a:solidFill>
              </a:rPr>
              <a:t> </a:t>
            </a:r>
            <a:r>
              <a:rPr lang="en-GB" dirty="0">
                <a:solidFill>
                  <a:srgbClr val="953735"/>
                </a:solidFill>
              </a:rPr>
              <a:t>= </a:t>
            </a:r>
            <a:r>
              <a:rPr lang="en-GB" dirty="0" err="1">
                <a:solidFill>
                  <a:srgbClr val="953735"/>
                </a:solidFill>
              </a:rPr>
              <a:t>Τ</a:t>
            </a:r>
            <a:r>
              <a:rPr lang="en-GB" dirty="0">
                <a:solidFill>
                  <a:srgbClr val="953735"/>
                </a:solidFill>
              </a:rPr>
              <a:t> + ε</a:t>
            </a:r>
            <a:r>
              <a:rPr lang="en-GB" baseline="-25000" dirty="0">
                <a:solidFill>
                  <a:srgbClr val="953735"/>
                </a:solidFill>
              </a:rPr>
              <a:t>3</a:t>
            </a:r>
            <a:r>
              <a:rPr lang="en-GB" dirty="0">
                <a:solidFill>
                  <a:srgbClr val="953735"/>
                </a:solidFill>
              </a:rPr>
              <a:t>; </a:t>
            </a:r>
            <a:r>
              <a:rPr lang="en-GB" dirty="0" smtClean="0">
                <a:solidFill>
                  <a:srgbClr val="953735"/>
                </a:solidFill>
              </a:rPr>
              <a:t>   X</a:t>
            </a:r>
            <a:r>
              <a:rPr lang="en-GB" baseline="-25000" dirty="0" smtClean="0">
                <a:solidFill>
                  <a:srgbClr val="953735"/>
                </a:solidFill>
              </a:rPr>
              <a:t>4</a:t>
            </a:r>
            <a:r>
              <a:rPr lang="en-GB" dirty="0" smtClean="0">
                <a:solidFill>
                  <a:srgbClr val="953735"/>
                </a:solidFill>
              </a:rPr>
              <a:t> </a:t>
            </a:r>
            <a:r>
              <a:rPr lang="en-GB" dirty="0">
                <a:solidFill>
                  <a:srgbClr val="953735"/>
                </a:solidFill>
              </a:rPr>
              <a:t>= </a:t>
            </a:r>
            <a:r>
              <a:rPr lang="en-GB" dirty="0" err="1">
                <a:solidFill>
                  <a:srgbClr val="953735"/>
                </a:solidFill>
              </a:rPr>
              <a:t>Τ</a:t>
            </a:r>
            <a:r>
              <a:rPr lang="en-GB" dirty="0">
                <a:solidFill>
                  <a:srgbClr val="953735"/>
                </a:solidFill>
              </a:rPr>
              <a:t> + ε</a:t>
            </a:r>
            <a:r>
              <a:rPr lang="en-GB" baseline="-25000" dirty="0">
                <a:solidFill>
                  <a:srgbClr val="953735"/>
                </a:solidFill>
              </a:rPr>
              <a:t>4</a:t>
            </a:r>
            <a:r>
              <a:rPr lang="en-GB" dirty="0">
                <a:solidFill>
                  <a:srgbClr val="953735"/>
                </a:solidFill>
              </a:rPr>
              <a:t>; </a:t>
            </a:r>
            <a:r>
              <a:rPr lang="en-GB" dirty="0" smtClean="0">
                <a:solidFill>
                  <a:srgbClr val="953735"/>
                </a:solidFill>
              </a:rPr>
              <a:t>    X</a:t>
            </a:r>
            <a:r>
              <a:rPr lang="en-GB" baseline="-25000" dirty="0" smtClean="0">
                <a:solidFill>
                  <a:srgbClr val="953735"/>
                </a:solidFill>
              </a:rPr>
              <a:t>5</a:t>
            </a:r>
            <a:r>
              <a:rPr lang="en-GB" dirty="0" smtClean="0">
                <a:solidFill>
                  <a:srgbClr val="953735"/>
                </a:solidFill>
              </a:rPr>
              <a:t> </a:t>
            </a:r>
            <a:r>
              <a:rPr lang="en-GB" dirty="0">
                <a:solidFill>
                  <a:srgbClr val="953735"/>
                </a:solidFill>
              </a:rPr>
              <a:t>= </a:t>
            </a:r>
            <a:r>
              <a:rPr lang="en-GB" dirty="0" err="1">
                <a:solidFill>
                  <a:srgbClr val="953735"/>
                </a:solidFill>
              </a:rPr>
              <a:t>Τ</a:t>
            </a:r>
            <a:r>
              <a:rPr lang="en-GB" dirty="0">
                <a:solidFill>
                  <a:srgbClr val="953735"/>
                </a:solidFill>
              </a:rPr>
              <a:t> + ε</a:t>
            </a:r>
            <a:r>
              <a:rPr lang="en-GB" baseline="-25000" dirty="0">
                <a:solidFill>
                  <a:srgbClr val="953735"/>
                </a:solidFill>
              </a:rPr>
              <a:t>5</a:t>
            </a:r>
            <a:r>
              <a:rPr lang="en-GB" dirty="0">
                <a:solidFill>
                  <a:srgbClr val="953735"/>
                </a:solidFill>
              </a:rPr>
              <a:t> </a:t>
            </a:r>
            <a:r>
              <a:rPr lang="en-GB" dirty="0" smtClean="0">
                <a:solidFill>
                  <a:srgbClr val="953735"/>
                </a:solidFill>
              </a:rPr>
              <a:t>    etc….</a:t>
            </a:r>
            <a:endParaRPr lang="en-GB" dirty="0"/>
          </a:p>
        </p:txBody>
      </p:sp>
    </p:spTree>
    <p:extLst>
      <p:ext uri="{BB962C8B-B14F-4D97-AF65-F5344CB8AC3E}">
        <p14:creationId xmlns:p14="http://schemas.microsoft.com/office/powerpoint/2010/main" val="36971797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228600" y="304800"/>
            <a:ext cx="7772400" cy="718168"/>
          </a:xfrm>
        </p:spPr>
        <p:txBody>
          <a:bodyPr/>
          <a:lstStyle/>
          <a:p>
            <a:r>
              <a:rPr lang="en-GB" b="1" dirty="0">
                <a:solidFill>
                  <a:srgbClr val="660066"/>
                </a:solidFill>
                <a:latin typeface="Arial" charset="0"/>
                <a:ea typeface="ＭＳ Ｐゴシック" charset="0"/>
                <a:cs typeface="ＭＳ Ｐゴシック" charset="0"/>
              </a:rPr>
              <a:t>So far, so good.........</a:t>
            </a:r>
          </a:p>
        </p:txBody>
      </p:sp>
      <p:pic>
        <p:nvPicPr>
          <p:cNvPr id="5" name="Tijdelijke aanduiding voor inhoud 4" descr="Table 1"/>
          <p:cNvPicPr>
            <a:picLocks noGrp="1" noChangeAspect="1"/>
          </p:cNvPicPr>
          <p:nvPr>
            <p:ph idx="4294967295"/>
          </p:nvPr>
        </p:nvPicPr>
        <p:blipFill>
          <a:blip r:embed="rId2">
            <a:extLst>
              <a:ext uri="{28A0092B-C50C-407E-A947-70E740481C1C}">
                <a14:useLocalDpi xmlns:a14="http://schemas.microsoft.com/office/drawing/2010/main" val="0"/>
              </a:ext>
            </a:extLst>
          </a:blip>
          <a:srcRect l="-44444" r="-44444"/>
          <a:stretch>
            <a:fillRect/>
          </a:stretch>
        </p:blipFill>
        <p:spPr>
          <a:xfrm>
            <a:off x="228600" y="1447800"/>
            <a:ext cx="3309938" cy="1752600"/>
          </a:xfrm>
          <a:prstGeom prst="rect">
            <a:avLst/>
          </a:prstGeom>
        </p:spPr>
      </p:pic>
      <p:sp>
        <p:nvSpPr>
          <p:cNvPr id="2970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62DF865-E3FB-2940-A0D6-93F72A89EA79}" type="slidenum">
              <a:rPr lang="en-US" sz="1400"/>
              <a:pPr/>
              <a:t>15</a:t>
            </a:fld>
            <a:endParaRPr lang="en-US" sz="1400"/>
          </a:p>
        </p:txBody>
      </p:sp>
      <p:pic>
        <p:nvPicPr>
          <p:cNvPr id="6" name="Afbeelding 5" descr="Tabl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26622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descr="Tabl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37338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descr="Tables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143000"/>
            <a:ext cx="2870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descr="Tabl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676400"/>
            <a:ext cx="24701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descr="Tabl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5410200"/>
            <a:ext cx="1638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833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20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nodeType="afterGroup">
                            <p:stCondLst>
                              <p:cond delay="5000"/>
                            </p:stCondLst>
                            <p:childTnLst>
                              <p:par>
                                <p:cTn id="21" presetID="1" presetClass="entr" presetSubtype="0"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685799" y="468664"/>
            <a:ext cx="8181975" cy="634965"/>
          </a:xfrm>
        </p:spPr>
        <p:txBody>
          <a:bodyPr>
            <a:normAutofit fontScale="90000"/>
          </a:bodyPr>
          <a:lstStyle/>
          <a:p>
            <a:r>
              <a:rPr lang="en-GB" sz="3600" b="1" dirty="0" err="1" smtClean="0">
                <a:solidFill>
                  <a:srgbClr val="660066"/>
                </a:solidFill>
                <a:latin typeface="Arial" charset="0"/>
                <a:ea typeface="ＭＳ Ｐゴシック" charset="0"/>
                <a:cs typeface="ＭＳ Ｐゴシック" charset="0"/>
              </a:rPr>
              <a:t>Adophe</a:t>
            </a:r>
            <a:r>
              <a:rPr lang="en-GB" sz="3600" b="1" dirty="0" smtClean="0">
                <a:solidFill>
                  <a:srgbClr val="660066"/>
                </a:solidFill>
                <a:latin typeface="Arial" charset="0"/>
                <a:ea typeface="ＭＳ Ｐゴシック" charset="0"/>
                <a:cs typeface="ＭＳ Ｐゴシック" charset="0"/>
              </a:rPr>
              <a:t> </a:t>
            </a:r>
            <a:r>
              <a:rPr lang="en-GB" sz="3600" b="1" dirty="0" err="1">
                <a:solidFill>
                  <a:srgbClr val="660066"/>
                </a:solidFill>
                <a:latin typeface="Arial" charset="0"/>
                <a:ea typeface="ＭＳ Ｐゴシック" charset="0"/>
                <a:cs typeface="ＭＳ Ｐゴシック" charset="0"/>
              </a:rPr>
              <a:t>Quetelet</a:t>
            </a:r>
            <a:r>
              <a:rPr lang="en-GB" sz="3600" b="1" dirty="0">
                <a:solidFill>
                  <a:srgbClr val="660066"/>
                </a:solidFill>
                <a:latin typeface="Arial" charset="0"/>
                <a:ea typeface="ＭＳ Ｐゴシック" charset="0"/>
                <a:cs typeface="ＭＳ Ｐゴシック" charset="0"/>
              </a:rPr>
              <a:t> (1797-1874)</a:t>
            </a:r>
          </a:p>
        </p:txBody>
      </p:sp>
      <p:sp>
        <p:nvSpPr>
          <p:cNvPr id="31747" name="Tijdelijke aanduiding voor inhoud 2"/>
          <p:cNvSpPr>
            <a:spLocks noGrp="1"/>
          </p:cNvSpPr>
          <p:nvPr>
            <p:ph idx="4294967295"/>
          </p:nvPr>
        </p:nvSpPr>
        <p:spPr>
          <a:xfrm>
            <a:off x="279256" y="1311070"/>
            <a:ext cx="8420937" cy="3702771"/>
          </a:xfrm>
          <a:prstGeom prst="rect">
            <a:avLst/>
          </a:prstGeom>
        </p:spPr>
        <p:txBody>
          <a:bodyPr/>
          <a:lstStyle/>
          <a:p>
            <a:pPr>
              <a:buFontTx/>
              <a:buNone/>
            </a:pPr>
            <a:r>
              <a:rPr lang="en-GB" dirty="0" smtClean="0">
                <a:solidFill>
                  <a:srgbClr val="000000"/>
                </a:solidFill>
                <a:latin typeface="Arial" charset="0"/>
                <a:ea typeface="ＭＳ Ｐゴシック" charset="0"/>
                <a:cs typeface="ＭＳ Ｐゴシック" charset="0"/>
              </a:rPr>
              <a:t>  </a:t>
            </a:r>
            <a:r>
              <a:rPr lang="en-GB" sz="2800" dirty="0" smtClean="0">
                <a:solidFill>
                  <a:srgbClr val="000000"/>
                </a:solidFill>
                <a:latin typeface="Arial" charset="0"/>
                <a:ea typeface="ＭＳ Ｐゴシック" charset="0"/>
                <a:cs typeface="ＭＳ Ｐゴシック" charset="0"/>
              </a:rPr>
              <a:t>’</a:t>
            </a:r>
            <a:r>
              <a:rPr lang="en-GB" sz="2800" i="1" dirty="0" smtClean="0">
                <a:solidFill>
                  <a:srgbClr val="000000"/>
                </a:solidFill>
                <a:latin typeface="Arial" charset="0"/>
                <a:ea typeface="ＭＳ Ｐゴシック" charset="0"/>
                <a:cs typeface="ＭＳ Ｐゴシック" charset="0"/>
              </a:rPr>
              <a:t>The larger the number of individuals that one observes, the more the individual specifics, it being either physical or moral (psychological), are being erased and the more they determine the general facts that by virtue of which society exists and maintains itself</a:t>
            </a:r>
            <a:r>
              <a:rPr lang="en-GB" sz="2800" dirty="0" smtClean="0">
                <a:solidFill>
                  <a:srgbClr val="000000"/>
                </a:solidFill>
                <a:latin typeface="Arial" charset="0"/>
                <a:ea typeface="ＭＳ Ｐゴシック" charset="0"/>
                <a:cs typeface="ＭＳ Ｐゴシック" charset="0"/>
              </a:rPr>
              <a:t>’ </a:t>
            </a:r>
            <a:r>
              <a:rPr lang="en-GB" sz="2800" dirty="0">
                <a:solidFill>
                  <a:srgbClr val="000000"/>
                </a:solidFill>
                <a:latin typeface="Arial" charset="0"/>
                <a:ea typeface="ＭＳ Ｐゴシック" charset="0"/>
                <a:cs typeface="ＭＳ Ｐゴシック" charset="0"/>
              </a:rPr>
              <a:t>(1835</a:t>
            </a:r>
            <a:r>
              <a:rPr lang="en-GB" sz="2800" dirty="0" smtClean="0">
                <a:solidFill>
                  <a:srgbClr val="000000"/>
                </a:solidFill>
                <a:latin typeface="Arial" charset="0"/>
                <a:ea typeface="ＭＳ Ｐゴシック" charset="0"/>
                <a:cs typeface="ＭＳ Ｐゴシック" charset="0"/>
              </a:rPr>
              <a:t>).</a:t>
            </a:r>
          </a:p>
          <a:p>
            <a:pPr>
              <a:buFontTx/>
              <a:buNone/>
            </a:pPr>
            <a:endParaRPr lang="en-GB" sz="1800" dirty="0" smtClean="0">
              <a:solidFill>
                <a:srgbClr val="000000"/>
              </a:solidFill>
            </a:endParaRPr>
          </a:p>
          <a:p>
            <a:pPr>
              <a:buFontTx/>
              <a:buNone/>
            </a:pPr>
            <a:r>
              <a:rPr lang="en-GB" sz="1800" dirty="0" smtClean="0">
                <a:solidFill>
                  <a:srgbClr val="000000"/>
                </a:solidFill>
              </a:rPr>
              <a:t>   The </a:t>
            </a:r>
            <a:r>
              <a:rPr lang="en-GB" sz="1800" dirty="0">
                <a:solidFill>
                  <a:srgbClr val="000000"/>
                </a:solidFill>
              </a:rPr>
              <a:t>average individual may be compared with the centre of gravity of a </a:t>
            </a:r>
            <a:r>
              <a:rPr lang="en-GB" sz="1800" dirty="0" smtClean="0">
                <a:solidFill>
                  <a:srgbClr val="000000"/>
                </a:solidFill>
              </a:rPr>
              <a:t>body.</a:t>
            </a:r>
            <a:endParaRPr lang="en-GB" sz="1800" dirty="0">
              <a:solidFill>
                <a:srgbClr val="000000"/>
              </a:solidFill>
            </a:endParaRPr>
          </a:p>
          <a:p>
            <a:pPr>
              <a:buFontTx/>
              <a:buNone/>
            </a:pPr>
            <a:endParaRPr lang="en-GB" sz="2800" dirty="0">
              <a:solidFill>
                <a:srgbClr val="000000"/>
              </a:solidFill>
              <a:latin typeface="Arial" charset="0"/>
              <a:ea typeface="ＭＳ Ｐゴシック" charset="0"/>
              <a:cs typeface="ＭＳ Ｐゴシック" charset="0"/>
            </a:endParaRPr>
          </a:p>
        </p:txBody>
      </p:sp>
      <p:sp>
        <p:nvSpPr>
          <p:cNvPr id="3174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3E4E324-DA3D-1F4D-8CDC-D68581148589}" type="slidenum">
              <a:rPr lang="en-GB" sz="1400" smtClean="0"/>
              <a:pPr/>
              <a:t>16</a:t>
            </a:fld>
            <a:endParaRPr lang="en-GB" sz="1400"/>
          </a:p>
        </p:txBody>
      </p:sp>
      <p:sp>
        <p:nvSpPr>
          <p:cNvPr id="2" name="Rechthoek 1"/>
          <p:cNvSpPr/>
          <p:nvPr/>
        </p:nvSpPr>
        <p:spPr>
          <a:xfrm>
            <a:off x="446837" y="5428874"/>
            <a:ext cx="8305489" cy="966418"/>
          </a:xfrm>
          <a:prstGeom prst="rect">
            <a:avLst/>
          </a:prstGeom>
        </p:spPr>
        <p:txBody>
          <a:bodyPr wrap="square">
            <a:spAutoFit/>
          </a:bodyPr>
          <a:lstStyle/>
          <a:p>
            <a:pPr>
              <a:lnSpc>
                <a:spcPct val="120000"/>
              </a:lnSpc>
              <a:spcAft>
                <a:spcPts val="2400"/>
              </a:spcAft>
            </a:pPr>
            <a:r>
              <a:rPr lang="en-GB" sz="2400" b="1" dirty="0" smtClean="0">
                <a:solidFill>
                  <a:srgbClr val="660066"/>
                </a:solidFill>
                <a:latin typeface="Arial" charset="0"/>
                <a:ea typeface="ＭＳ Ｐゴシック" charset="0"/>
                <a:cs typeface="ＭＳ Ｐゴシック" charset="0"/>
              </a:rPr>
              <a:t>If </a:t>
            </a:r>
            <a:r>
              <a:rPr lang="en-GB" sz="2400" b="1" dirty="0">
                <a:solidFill>
                  <a:srgbClr val="660066"/>
                </a:solidFill>
                <a:latin typeface="Arial" charset="0"/>
                <a:ea typeface="ＭＳ Ｐゴシック" charset="0"/>
                <a:cs typeface="ＭＳ Ｐゴシック" charset="0"/>
              </a:rPr>
              <a:t>you shoot at a bird once from the left and once from the right, </a:t>
            </a:r>
            <a:r>
              <a:rPr lang="en-GB" sz="2400" b="1" dirty="0" smtClean="0">
                <a:solidFill>
                  <a:srgbClr val="660066"/>
                </a:solidFill>
                <a:latin typeface="Arial" charset="0"/>
                <a:ea typeface="ＭＳ Ｐゴシック" charset="0"/>
                <a:cs typeface="ＭＳ Ｐゴシック" charset="0"/>
              </a:rPr>
              <a:t>on </a:t>
            </a:r>
            <a:r>
              <a:rPr lang="en-GB" sz="2400" b="1" dirty="0">
                <a:solidFill>
                  <a:srgbClr val="660066"/>
                </a:solidFill>
                <a:latin typeface="Arial" charset="0"/>
                <a:ea typeface="ＭＳ Ｐゴシック" charset="0"/>
                <a:cs typeface="ＭＳ Ｐゴシック" charset="0"/>
              </a:rPr>
              <a:t>average the bird will be dead.</a:t>
            </a:r>
          </a:p>
        </p:txBody>
      </p:sp>
    </p:spTree>
    <p:extLst>
      <p:ext uri="{BB962C8B-B14F-4D97-AF65-F5344CB8AC3E}">
        <p14:creationId xmlns:p14="http://schemas.microsoft.com/office/powerpoint/2010/main" val="1062739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532934" y="426030"/>
            <a:ext cx="7772400" cy="918515"/>
          </a:xfrm>
        </p:spPr>
        <p:txBody>
          <a:bodyPr/>
          <a:lstStyle/>
          <a:p>
            <a:r>
              <a:rPr lang="en-GB" b="1" dirty="0">
                <a:solidFill>
                  <a:srgbClr val="660066"/>
                </a:solidFill>
                <a:latin typeface="Arial" charset="0"/>
                <a:ea typeface="ＭＳ Ｐゴシック" charset="0"/>
                <a:cs typeface="ＭＳ Ｐゴシック" charset="0"/>
              </a:rPr>
              <a:t>So far, not so good......</a:t>
            </a:r>
          </a:p>
        </p:txBody>
      </p:sp>
      <p:sp>
        <p:nvSpPr>
          <p:cNvPr id="30723" name="Tijdelijke aanduiding voor inhoud 13"/>
          <p:cNvSpPr>
            <a:spLocks noGrp="1"/>
          </p:cNvSpPr>
          <p:nvPr>
            <p:ph idx="4294967295"/>
          </p:nvPr>
        </p:nvSpPr>
        <p:spPr>
          <a:xfrm>
            <a:off x="532934" y="1885260"/>
            <a:ext cx="7909943" cy="4544115"/>
          </a:xfrm>
          <a:prstGeom prst="rect">
            <a:avLst/>
          </a:prstGeom>
        </p:spPr>
        <p:txBody>
          <a:bodyPr>
            <a:normAutofit/>
          </a:bodyPr>
          <a:lstStyle/>
          <a:p>
            <a:pPr>
              <a:lnSpc>
                <a:spcPct val="120000"/>
              </a:lnSpc>
              <a:spcAft>
                <a:spcPts val="2400"/>
              </a:spcAft>
            </a:pPr>
            <a:r>
              <a:rPr lang="en-GB" sz="2400" dirty="0">
                <a:solidFill>
                  <a:srgbClr val="000090"/>
                </a:solidFill>
                <a:latin typeface="Arial" charset="0"/>
                <a:ea typeface="ＭＳ Ｐゴシック" charset="0"/>
                <a:cs typeface="ＭＳ Ｐゴシック" charset="0"/>
              </a:rPr>
              <a:t>Typical length of humans in a country</a:t>
            </a:r>
          </a:p>
          <a:p>
            <a:pPr>
              <a:lnSpc>
                <a:spcPct val="120000"/>
              </a:lnSpc>
              <a:spcAft>
                <a:spcPts val="2400"/>
              </a:spcAft>
            </a:pPr>
            <a:r>
              <a:rPr lang="en-GB" sz="2400" dirty="0">
                <a:solidFill>
                  <a:srgbClr val="000090"/>
                </a:solidFill>
                <a:latin typeface="Arial" charset="0"/>
                <a:ea typeface="ＭＳ Ｐゴシック" charset="0"/>
                <a:cs typeface="ＭＳ Ｐゴシック" charset="0"/>
              </a:rPr>
              <a:t>Typical opinion of men about sex</a:t>
            </a:r>
          </a:p>
          <a:p>
            <a:pPr>
              <a:lnSpc>
                <a:spcPct val="120000"/>
              </a:lnSpc>
              <a:spcAft>
                <a:spcPts val="2400"/>
              </a:spcAft>
            </a:pPr>
            <a:r>
              <a:rPr lang="en-GB" sz="2400" dirty="0">
                <a:solidFill>
                  <a:srgbClr val="000090"/>
                </a:solidFill>
                <a:latin typeface="Arial" charset="0"/>
                <a:ea typeface="ＭＳ Ｐゴシック" charset="0"/>
                <a:cs typeface="ＭＳ Ｐゴシック" charset="0"/>
              </a:rPr>
              <a:t>Typical response of mice in a maze</a:t>
            </a:r>
          </a:p>
          <a:p>
            <a:pPr>
              <a:lnSpc>
                <a:spcPct val="120000"/>
              </a:lnSpc>
              <a:spcAft>
                <a:spcPts val="2400"/>
              </a:spcAft>
            </a:pPr>
            <a:r>
              <a:rPr lang="en-GB" sz="2400" dirty="0">
                <a:solidFill>
                  <a:srgbClr val="000090"/>
                </a:solidFill>
                <a:latin typeface="Arial" charset="0"/>
                <a:ea typeface="ＭＳ Ｐゴシック" charset="0"/>
                <a:cs typeface="ＭＳ Ｐゴシック" charset="0"/>
              </a:rPr>
              <a:t>Typical morals of a people</a:t>
            </a:r>
          </a:p>
          <a:p>
            <a:pPr>
              <a:lnSpc>
                <a:spcPct val="120000"/>
              </a:lnSpc>
              <a:spcAft>
                <a:spcPts val="2400"/>
              </a:spcAft>
            </a:pPr>
            <a:r>
              <a:rPr lang="en-GB" sz="2400" dirty="0" smtClean="0">
                <a:solidFill>
                  <a:srgbClr val="000090"/>
                </a:solidFill>
                <a:latin typeface="Arial" charset="0"/>
                <a:ea typeface="ＭＳ Ｐゴシック" charset="0"/>
                <a:cs typeface="ＭＳ Ｐゴシック" charset="0"/>
              </a:rPr>
              <a:t>Typical High Sensitive Person vs. Typical non-HSP</a:t>
            </a:r>
          </a:p>
        </p:txBody>
      </p:sp>
      <p:sp>
        <p:nvSpPr>
          <p:cNvPr id="3072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6D61772-6292-584B-AD29-859C38F8F316}" type="slidenum">
              <a:rPr lang="en-US" sz="1400"/>
              <a:pPr/>
              <a:t>17</a:t>
            </a:fld>
            <a:endParaRPr lang="en-US" sz="1400" dirty="0"/>
          </a:p>
        </p:txBody>
      </p:sp>
    </p:spTree>
    <p:extLst>
      <p:ext uri="{BB962C8B-B14F-4D97-AF65-F5344CB8AC3E}">
        <p14:creationId xmlns:p14="http://schemas.microsoft.com/office/powerpoint/2010/main" val="6150951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20" y="359993"/>
            <a:ext cx="8591550" cy="770851"/>
          </a:xfrm>
        </p:spPr>
        <p:txBody>
          <a:bodyPr/>
          <a:lstStyle/>
          <a:p>
            <a:r>
              <a:rPr lang="en-GB" b="1" dirty="0" smtClean="0">
                <a:solidFill>
                  <a:srgbClr val="660066"/>
                </a:solidFill>
              </a:rPr>
              <a:t>There is hope, however,……..</a:t>
            </a:r>
            <a:endParaRPr lang="en-GB" b="1" dirty="0">
              <a:solidFill>
                <a:srgbClr val="660066"/>
              </a:solidFill>
            </a:endParaRPr>
          </a:p>
        </p:txBody>
      </p:sp>
      <p:sp>
        <p:nvSpPr>
          <p:cNvPr id="3" name="Tijdelijke aanduiding voor inhoud 2"/>
          <p:cNvSpPr>
            <a:spLocks noGrp="1"/>
          </p:cNvSpPr>
          <p:nvPr>
            <p:ph sz="quarter" idx="13"/>
          </p:nvPr>
        </p:nvSpPr>
        <p:spPr>
          <a:xfrm>
            <a:off x="274320" y="1473639"/>
            <a:ext cx="8595360" cy="4937760"/>
          </a:xfrm>
        </p:spPr>
        <p:txBody>
          <a:bodyPr/>
          <a:lstStyle/>
          <a:p>
            <a:pPr marL="0" indent="0">
              <a:lnSpc>
                <a:spcPct val="150000"/>
              </a:lnSpc>
              <a:buNone/>
            </a:pPr>
            <a:r>
              <a:rPr lang="en-US" sz="3200" b="1" dirty="0" smtClean="0">
                <a:solidFill>
                  <a:srgbClr val="000090"/>
                </a:solidFill>
                <a:latin typeface="Arial" charset="0"/>
                <a:ea typeface="ＭＳ Ｐゴシック" charset="0"/>
                <a:cs typeface="ＭＳ Ｐゴシック" charset="0"/>
              </a:rPr>
              <a:t>A </a:t>
            </a:r>
            <a:r>
              <a:rPr lang="en-US" sz="3200" b="1" dirty="0">
                <a:solidFill>
                  <a:srgbClr val="000090"/>
                </a:solidFill>
                <a:latin typeface="Arial" charset="0"/>
                <a:ea typeface="ＭＳ Ｐゴシック" charset="0"/>
                <a:cs typeface="ＭＳ Ｐゴシック" charset="0"/>
              </a:rPr>
              <a:t>manifesto on psychology as idiographic science: Bringing the person back into scientific psychology, this time forever</a:t>
            </a:r>
            <a:r>
              <a:rPr lang="en-US" sz="3200" dirty="0">
                <a:solidFill>
                  <a:srgbClr val="000090"/>
                </a:solidFill>
                <a:latin typeface="Arial" charset="0"/>
                <a:ea typeface="ＭＳ Ｐゴシック" charset="0"/>
                <a:cs typeface="ＭＳ Ｐゴシック" charset="0"/>
              </a:rPr>
              <a:t>. </a:t>
            </a:r>
          </a:p>
          <a:p>
            <a:pPr marL="0" indent="0">
              <a:lnSpc>
                <a:spcPct val="150000"/>
              </a:lnSpc>
              <a:buNone/>
            </a:pPr>
            <a:endParaRPr lang="en-US" sz="3200" i="1" dirty="0" smtClean="0">
              <a:solidFill>
                <a:srgbClr val="000090"/>
              </a:solidFill>
              <a:latin typeface="Arial" charset="0"/>
              <a:ea typeface="ＭＳ Ｐゴシック" charset="0"/>
              <a:cs typeface="ＭＳ Ｐゴシック" charset="0"/>
            </a:endParaRPr>
          </a:p>
          <a:p>
            <a:pPr marL="0" indent="0">
              <a:lnSpc>
                <a:spcPct val="150000"/>
              </a:lnSpc>
              <a:buNone/>
            </a:pPr>
            <a:r>
              <a:rPr lang="en-US" sz="2400" dirty="0" smtClean="0">
                <a:solidFill>
                  <a:srgbClr val="000090"/>
                </a:solidFill>
                <a:latin typeface="Arial" charset="0"/>
                <a:ea typeface="ＭＳ Ｐゴシック" charset="0"/>
                <a:cs typeface="ＭＳ Ｐゴシック" charset="0"/>
              </a:rPr>
              <a:t>by:</a:t>
            </a:r>
            <a:r>
              <a:rPr lang="en-US" sz="3200" i="1" dirty="0" smtClean="0">
                <a:solidFill>
                  <a:srgbClr val="000090"/>
                </a:solidFill>
                <a:latin typeface="Arial" charset="0"/>
                <a:ea typeface="ＭＳ Ｐゴシック" charset="0"/>
                <a:cs typeface="ＭＳ Ｐゴシック" charset="0"/>
              </a:rPr>
              <a:t> Peter C.M. </a:t>
            </a:r>
            <a:r>
              <a:rPr lang="en-US" sz="3200" dirty="0" err="1" smtClean="0">
                <a:solidFill>
                  <a:srgbClr val="000090"/>
                </a:solidFill>
                <a:latin typeface="Arial" charset="0"/>
                <a:ea typeface="ＭＳ Ｐゴシック" charset="0"/>
                <a:cs typeface="ＭＳ Ｐゴシック" charset="0"/>
              </a:rPr>
              <a:t>Molenaar</a:t>
            </a:r>
            <a:r>
              <a:rPr lang="en-US" sz="3200" dirty="0" smtClean="0">
                <a:solidFill>
                  <a:srgbClr val="000090"/>
                </a:solidFill>
                <a:latin typeface="Arial" charset="0"/>
                <a:ea typeface="ＭＳ Ｐゴシック" charset="0"/>
                <a:cs typeface="ＭＳ Ｐゴシック" charset="0"/>
              </a:rPr>
              <a:t> </a:t>
            </a:r>
          </a:p>
          <a:p>
            <a:pPr marL="0" indent="0">
              <a:lnSpc>
                <a:spcPct val="150000"/>
              </a:lnSpc>
              <a:buNone/>
            </a:pPr>
            <a:r>
              <a:rPr lang="en-US" sz="2400" dirty="0" smtClean="0">
                <a:solidFill>
                  <a:srgbClr val="000090"/>
                </a:solidFill>
                <a:latin typeface="Arial" charset="0"/>
                <a:ea typeface="ＭＳ Ｐゴシック" charset="0"/>
                <a:cs typeface="ＭＳ Ｐゴシック" charset="0"/>
              </a:rPr>
              <a:t>in:</a:t>
            </a:r>
            <a:r>
              <a:rPr lang="en-US" sz="2400" i="1" dirty="0" smtClean="0">
                <a:solidFill>
                  <a:srgbClr val="000090"/>
                </a:solidFill>
                <a:latin typeface="Arial" charset="0"/>
                <a:ea typeface="ＭＳ Ｐゴシック" charset="0"/>
                <a:cs typeface="ＭＳ Ｐゴシック" charset="0"/>
              </a:rPr>
              <a:t> Measurement</a:t>
            </a:r>
            <a:r>
              <a:rPr lang="en-US" sz="2400" i="1" dirty="0">
                <a:solidFill>
                  <a:srgbClr val="000090"/>
                </a:solidFill>
                <a:latin typeface="Arial" charset="0"/>
                <a:ea typeface="ＭＳ Ｐゴシック" charset="0"/>
                <a:cs typeface="ＭＳ Ｐゴシック" charset="0"/>
              </a:rPr>
              <a:t>, 2,</a:t>
            </a:r>
            <a:r>
              <a:rPr lang="en-US" sz="2400" dirty="0">
                <a:solidFill>
                  <a:srgbClr val="000090"/>
                </a:solidFill>
                <a:latin typeface="Arial" charset="0"/>
                <a:ea typeface="ＭＳ Ｐゴシック" charset="0"/>
                <a:cs typeface="ＭＳ Ｐゴシック" charset="0"/>
              </a:rPr>
              <a:t> 201-</a:t>
            </a:r>
            <a:r>
              <a:rPr lang="en-US" sz="2400" dirty="0" smtClean="0">
                <a:solidFill>
                  <a:srgbClr val="000090"/>
                </a:solidFill>
                <a:latin typeface="Arial" charset="0"/>
                <a:ea typeface="ＭＳ Ｐゴシック" charset="0"/>
                <a:cs typeface="ＭＳ Ｐゴシック" charset="0"/>
              </a:rPr>
              <a:t>218, 2004.</a:t>
            </a:r>
            <a:endParaRPr lang="en-US" sz="2400" dirty="0">
              <a:solidFill>
                <a:srgbClr val="000090"/>
              </a:solidFill>
              <a:latin typeface="Arial" charset="0"/>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18973358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20" y="3631282"/>
            <a:ext cx="8591550" cy="1066801"/>
          </a:xfrm>
        </p:spPr>
        <p:txBody>
          <a:bodyPr>
            <a:normAutofit fontScale="90000"/>
          </a:bodyPr>
          <a:lstStyle/>
          <a:p>
            <a:pPr algn="ctr"/>
            <a:r>
              <a:rPr lang="nl-NL" sz="4900" b="1" dirty="0" err="1" smtClean="0">
                <a:solidFill>
                  <a:srgbClr val="660066"/>
                </a:solidFill>
              </a:rPr>
              <a:t>Thank</a:t>
            </a:r>
            <a:r>
              <a:rPr lang="nl-NL" sz="4900" b="1" dirty="0" smtClean="0">
                <a:solidFill>
                  <a:srgbClr val="660066"/>
                </a:solidFill>
              </a:rPr>
              <a:t> </a:t>
            </a:r>
            <a:r>
              <a:rPr lang="nl-NL" sz="4900" b="1" dirty="0" err="1" smtClean="0">
                <a:solidFill>
                  <a:srgbClr val="660066"/>
                </a:solidFill>
              </a:rPr>
              <a:t>you</a:t>
            </a:r>
            <a:r>
              <a:rPr lang="nl-NL" sz="4900" b="1" dirty="0" smtClean="0">
                <a:solidFill>
                  <a:srgbClr val="660066"/>
                </a:solidFill>
              </a:rPr>
              <a:t> </a:t>
            </a:r>
            <a:r>
              <a:rPr lang="nl-NL" sz="4900" b="1" dirty="0" err="1" smtClean="0">
                <a:solidFill>
                  <a:srgbClr val="660066"/>
                </a:solidFill>
              </a:rPr>
              <a:t>for</a:t>
            </a:r>
            <a:r>
              <a:rPr lang="nl-NL" sz="4900" b="1" dirty="0" smtClean="0">
                <a:solidFill>
                  <a:srgbClr val="660066"/>
                </a:solidFill>
              </a:rPr>
              <a:t> </a:t>
            </a:r>
            <a:r>
              <a:rPr lang="nl-NL" sz="4900" b="1" dirty="0" err="1" smtClean="0">
                <a:solidFill>
                  <a:srgbClr val="660066"/>
                </a:solidFill>
              </a:rPr>
              <a:t>your</a:t>
            </a:r>
            <a:r>
              <a:rPr lang="nl-NL" sz="4900" b="1" dirty="0" smtClean="0">
                <a:solidFill>
                  <a:srgbClr val="660066"/>
                </a:solidFill>
              </a:rPr>
              <a:t> attention</a:t>
            </a:r>
            <a:r>
              <a:rPr lang="nl-NL" b="1" dirty="0" smtClean="0">
                <a:solidFill>
                  <a:srgbClr val="660066"/>
                </a:solidFill>
              </a:rPr>
              <a:t/>
            </a:r>
            <a:br>
              <a:rPr lang="nl-NL" b="1" dirty="0" smtClean="0">
                <a:solidFill>
                  <a:srgbClr val="660066"/>
                </a:solidFill>
              </a:rPr>
            </a:br>
            <a:r>
              <a:rPr lang="nl-NL" b="1" dirty="0">
                <a:solidFill>
                  <a:srgbClr val="660066"/>
                </a:solidFill>
              </a:rPr>
              <a:t/>
            </a:r>
            <a:br>
              <a:rPr lang="nl-NL" b="1" dirty="0">
                <a:solidFill>
                  <a:srgbClr val="660066"/>
                </a:solidFill>
              </a:rPr>
            </a:br>
            <a:r>
              <a:rPr lang="nl-NL" b="1" dirty="0" smtClean="0">
                <a:solidFill>
                  <a:srgbClr val="660066"/>
                </a:solidFill>
              </a:rPr>
              <a:t/>
            </a:r>
            <a:br>
              <a:rPr lang="nl-NL" b="1" dirty="0" smtClean="0">
                <a:solidFill>
                  <a:srgbClr val="660066"/>
                </a:solidFill>
              </a:rPr>
            </a:br>
            <a:r>
              <a:rPr lang="nl-NL" b="1" dirty="0">
                <a:solidFill>
                  <a:srgbClr val="660066"/>
                </a:solidFill>
              </a:rPr>
              <a:t/>
            </a:r>
            <a:br>
              <a:rPr lang="nl-NL" b="1" dirty="0">
                <a:solidFill>
                  <a:srgbClr val="660066"/>
                </a:solidFill>
              </a:rPr>
            </a:br>
            <a:r>
              <a:rPr lang="nl-NL" b="1" dirty="0" err="1" smtClean="0">
                <a:solidFill>
                  <a:srgbClr val="FF0000"/>
                </a:solidFill>
              </a:rPr>
              <a:t>www.annabosman.eu</a:t>
            </a:r>
            <a:endParaRPr lang="nl-NL" b="1" dirty="0">
              <a:solidFill>
                <a:srgbClr val="FF0000"/>
              </a:solidFill>
            </a:endParaRPr>
          </a:p>
        </p:txBody>
      </p:sp>
    </p:spTree>
    <p:extLst>
      <p:ext uri="{BB962C8B-B14F-4D97-AF65-F5344CB8AC3E}">
        <p14:creationId xmlns:p14="http://schemas.microsoft.com/office/powerpoint/2010/main" val="23230466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844374"/>
          </a:xfrm>
        </p:spPr>
        <p:txBody>
          <a:bodyPr/>
          <a:lstStyle/>
          <a:p>
            <a:r>
              <a:rPr lang="en-GB" b="1" dirty="0" smtClean="0">
                <a:solidFill>
                  <a:srgbClr val="660066"/>
                </a:solidFill>
              </a:rPr>
              <a:t>Preamble of WHO (1998)</a:t>
            </a:r>
            <a:endParaRPr lang="en-GB" b="1" dirty="0">
              <a:solidFill>
                <a:srgbClr val="660066"/>
              </a:solidFill>
            </a:endParaRPr>
          </a:p>
        </p:txBody>
      </p:sp>
      <p:sp>
        <p:nvSpPr>
          <p:cNvPr id="3" name="Tijdelijke aanduiding voor inhoud 2"/>
          <p:cNvSpPr>
            <a:spLocks noGrp="1"/>
          </p:cNvSpPr>
          <p:nvPr>
            <p:ph sz="quarter" idx="13"/>
          </p:nvPr>
        </p:nvSpPr>
        <p:spPr/>
        <p:txBody>
          <a:bodyPr>
            <a:noAutofit/>
          </a:bodyPr>
          <a:lstStyle/>
          <a:p>
            <a:pPr marL="0" indent="0">
              <a:lnSpc>
                <a:spcPct val="120000"/>
              </a:lnSpc>
              <a:buNone/>
            </a:pPr>
            <a:endParaRPr lang="en-GB" sz="3200" dirty="0" smtClean="0"/>
          </a:p>
          <a:p>
            <a:pPr marL="0" indent="0">
              <a:lnSpc>
                <a:spcPct val="120000"/>
              </a:lnSpc>
              <a:buNone/>
            </a:pPr>
            <a:r>
              <a:rPr lang="en-GB" sz="3200" dirty="0" smtClean="0"/>
              <a:t>“Health is a dynamic state of (complete) physical, mental, spiritual and social well-being and not merely the absence of disease and infirmity.”</a:t>
            </a:r>
            <a:endParaRPr lang="en-GB" sz="3000" b="1" dirty="0"/>
          </a:p>
        </p:txBody>
      </p:sp>
      <p:sp>
        <p:nvSpPr>
          <p:cNvPr id="4" name="Tijdelijke aanduiding voor voettekst 3"/>
          <p:cNvSpPr>
            <a:spLocks noGrp="1"/>
          </p:cNvSpPr>
          <p:nvPr>
            <p:ph type="ftr" sz="quarter" idx="11"/>
          </p:nvPr>
        </p:nvSpPr>
        <p:spPr>
          <a:xfrm>
            <a:off x="624014" y="6283325"/>
            <a:ext cx="8245666" cy="292100"/>
          </a:xfrm>
        </p:spPr>
        <p:txBody>
          <a:bodyPr>
            <a:noAutofit/>
          </a:bodyPr>
          <a:lstStyle/>
          <a:p>
            <a:pPr algn="ctr"/>
            <a:r>
              <a:rPr lang="en-US" sz="1100" dirty="0" smtClean="0"/>
              <a:t>Source: </a:t>
            </a:r>
            <a:r>
              <a:rPr lang="en-US" sz="1100" dirty="0" err="1" smtClean="0"/>
              <a:t>Khayat</a:t>
            </a:r>
            <a:r>
              <a:rPr lang="en-US" sz="1100" dirty="0" smtClean="0"/>
              <a:t>, M.H. http://</a:t>
            </a:r>
            <a:r>
              <a:rPr lang="en-US" sz="1100" dirty="0" err="1" smtClean="0"/>
              <a:t>www.medizin-ethik.ch</a:t>
            </a:r>
            <a:r>
              <a:rPr lang="en-US" sz="1100" dirty="0" smtClean="0"/>
              <a:t>/</a:t>
            </a:r>
            <a:r>
              <a:rPr lang="en-US" sz="1100" dirty="0" err="1" smtClean="0"/>
              <a:t>publik</a:t>
            </a:r>
            <a:r>
              <a:rPr lang="en-US" sz="1100" dirty="0" smtClean="0"/>
              <a:t>/</a:t>
            </a:r>
            <a:r>
              <a:rPr lang="en-US" sz="1100" dirty="0" err="1" smtClean="0"/>
              <a:t>spirituality_definition_health.htm</a:t>
            </a:r>
            <a:endParaRPr lang="en-US" sz="1100" dirty="0"/>
          </a:p>
        </p:txBody>
      </p:sp>
    </p:spTree>
    <p:extLst>
      <p:ext uri="{BB962C8B-B14F-4D97-AF65-F5344CB8AC3E}">
        <p14:creationId xmlns:p14="http://schemas.microsoft.com/office/powerpoint/2010/main" val="11370837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1"/>
            <a:ext cx="8591550" cy="844374"/>
          </a:xfrm>
        </p:spPr>
        <p:txBody>
          <a:bodyPr/>
          <a:lstStyle/>
          <a:p>
            <a:r>
              <a:rPr lang="en-GB" b="1" dirty="0" smtClean="0">
                <a:solidFill>
                  <a:srgbClr val="660066"/>
                </a:solidFill>
              </a:rPr>
              <a:t>Spiritual crisis</a:t>
            </a:r>
            <a:endParaRPr lang="en-GB" b="1" dirty="0">
              <a:solidFill>
                <a:srgbClr val="660066"/>
              </a:solidFill>
            </a:endParaRPr>
          </a:p>
        </p:txBody>
      </p:sp>
      <p:sp>
        <p:nvSpPr>
          <p:cNvPr id="3" name="Tijdelijke aanduiding voor inhoud 2"/>
          <p:cNvSpPr>
            <a:spLocks noGrp="1"/>
          </p:cNvSpPr>
          <p:nvPr>
            <p:ph sz="quarter" idx="13"/>
          </p:nvPr>
        </p:nvSpPr>
        <p:spPr/>
        <p:txBody>
          <a:bodyPr>
            <a:noAutofit/>
          </a:bodyPr>
          <a:lstStyle/>
          <a:p>
            <a:pPr marL="0" indent="0">
              <a:lnSpc>
                <a:spcPct val="120000"/>
              </a:lnSpc>
              <a:buNone/>
            </a:pPr>
            <a:r>
              <a:rPr lang="en-GB" sz="3200" dirty="0" smtClean="0"/>
              <a:t>A psychological transformation, which reveals itself by extra-ordinary experiences such as:</a:t>
            </a:r>
          </a:p>
          <a:p>
            <a:pPr lvl="1">
              <a:lnSpc>
                <a:spcPct val="120000"/>
              </a:lnSpc>
            </a:pPr>
            <a:r>
              <a:rPr lang="en-GB" sz="3000" dirty="0" smtClean="0"/>
              <a:t> Changing states of consciousness</a:t>
            </a:r>
          </a:p>
          <a:p>
            <a:pPr lvl="1">
              <a:lnSpc>
                <a:spcPct val="120000"/>
              </a:lnSpc>
            </a:pPr>
            <a:r>
              <a:rPr lang="en-GB" sz="3000" dirty="0" smtClean="0"/>
              <a:t> Visions/</a:t>
            </a:r>
            <a:r>
              <a:rPr lang="en-GB" sz="3000" dirty="0" err="1" smtClean="0"/>
              <a:t>apparations</a:t>
            </a:r>
            <a:r>
              <a:rPr lang="en-GB" sz="3000" dirty="0" smtClean="0"/>
              <a:t> (</a:t>
            </a:r>
            <a:r>
              <a:rPr lang="en-GB" sz="3000" dirty="0" err="1" smtClean="0"/>
              <a:t>visioenen</a:t>
            </a:r>
            <a:r>
              <a:rPr lang="en-GB" sz="3000" dirty="0" smtClean="0"/>
              <a:t>)</a:t>
            </a:r>
          </a:p>
          <a:p>
            <a:pPr lvl="1">
              <a:lnSpc>
                <a:spcPct val="120000"/>
              </a:lnSpc>
            </a:pPr>
            <a:r>
              <a:rPr lang="en-GB" sz="3000" dirty="0" smtClean="0"/>
              <a:t> Paranormal experiences</a:t>
            </a:r>
          </a:p>
          <a:p>
            <a:pPr lvl="1">
              <a:lnSpc>
                <a:spcPct val="120000"/>
              </a:lnSpc>
            </a:pPr>
            <a:r>
              <a:rPr lang="en-GB" sz="3000" dirty="0" smtClean="0"/>
              <a:t> Energetic disturbances</a:t>
            </a:r>
          </a:p>
          <a:p>
            <a:pPr lvl="1">
              <a:lnSpc>
                <a:spcPct val="120000"/>
              </a:lnSpc>
            </a:pPr>
            <a:r>
              <a:rPr lang="en-GB" sz="3000" b="1" dirty="0" smtClean="0"/>
              <a:t> Unusual physical experiences</a:t>
            </a:r>
            <a:endParaRPr lang="en-GB" sz="3000" b="1" dirty="0"/>
          </a:p>
        </p:txBody>
      </p:sp>
      <p:sp>
        <p:nvSpPr>
          <p:cNvPr id="4" name="Tijdelijke aanduiding voor voettekst 3"/>
          <p:cNvSpPr>
            <a:spLocks noGrp="1"/>
          </p:cNvSpPr>
          <p:nvPr>
            <p:ph type="ftr" sz="quarter" idx="11"/>
          </p:nvPr>
        </p:nvSpPr>
        <p:spPr/>
        <p:txBody>
          <a:bodyPr>
            <a:normAutofit/>
          </a:bodyPr>
          <a:lstStyle/>
          <a:p>
            <a:r>
              <a:rPr lang="en-US" sz="1100" dirty="0" smtClean="0"/>
              <a:t>Source: CIC </a:t>
            </a:r>
            <a:r>
              <a:rPr lang="en-US" sz="1100" dirty="0" err="1" smtClean="0"/>
              <a:t>onference</a:t>
            </a:r>
            <a:r>
              <a:rPr lang="en-US" sz="1100" dirty="0" smtClean="0"/>
              <a:t> text</a:t>
            </a:r>
            <a:endParaRPr lang="en-US" sz="1100" dirty="0"/>
          </a:p>
        </p:txBody>
      </p:sp>
    </p:spTree>
    <p:extLst>
      <p:ext uri="{BB962C8B-B14F-4D97-AF65-F5344CB8AC3E}">
        <p14:creationId xmlns:p14="http://schemas.microsoft.com/office/powerpoint/2010/main" val="2726717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888169"/>
          </a:xfrm>
        </p:spPr>
        <p:txBody>
          <a:bodyPr>
            <a:normAutofit/>
          </a:bodyPr>
          <a:lstStyle/>
          <a:p>
            <a:r>
              <a:rPr lang="en-GB" b="1" dirty="0" smtClean="0">
                <a:solidFill>
                  <a:srgbClr val="660066"/>
                </a:solidFill>
              </a:rPr>
              <a:t>(High) Sensitivity</a:t>
            </a:r>
            <a:endParaRPr lang="en-GB" b="1" dirty="0">
              <a:solidFill>
                <a:srgbClr val="660066"/>
              </a:solidFill>
            </a:endParaRPr>
          </a:p>
        </p:txBody>
      </p:sp>
      <p:sp>
        <p:nvSpPr>
          <p:cNvPr id="3" name="Tijdelijke aanduiding voor inhoud 2"/>
          <p:cNvSpPr>
            <a:spLocks noGrp="1"/>
          </p:cNvSpPr>
          <p:nvPr>
            <p:ph sz="quarter" idx="13"/>
          </p:nvPr>
        </p:nvSpPr>
        <p:spPr>
          <a:xfrm>
            <a:off x="209264" y="1390487"/>
            <a:ext cx="8595360" cy="5020901"/>
          </a:xfrm>
        </p:spPr>
        <p:txBody>
          <a:bodyPr>
            <a:normAutofit/>
          </a:bodyPr>
          <a:lstStyle/>
          <a:p>
            <a:pPr marL="170752" lvl="1" indent="0">
              <a:lnSpc>
                <a:spcPct val="120000"/>
              </a:lnSpc>
              <a:buNone/>
            </a:pPr>
            <a:r>
              <a:rPr lang="en-GB" sz="2400" b="1" dirty="0" smtClean="0">
                <a:solidFill>
                  <a:srgbClr val="660066"/>
                </a:solidFill>
              </a:rPr>
              <a:t>Sensitivity</a:t>
            </a:r>
            <a:r>
              <a:rPr lang="en-GB" sz="2400" dirty="0" smtClean="0">
                <a:solidFill>
                  <a:srgbClr val="660066"/>
                </a:solidFill>
              </a:rPr>
              <a:t> </a:t>
            </a:r>
            <a:r>
              <a:rPr lang="en-GB" sz="2400" dirty="0" smtClean="0"/>
              <a:t>derives from the Latin </a:t>
            </a:r>
            <a:r>
              <a:rPr lang="en-GB" sz="2400" b="1" dirty="0" err="1" smtClean="0"/>
              <a:t>Sensus</a:t>
            </a:r>
            <a:r>
              <a:rPr lang="en-GB" sz="2400" dirty="0" smtClean="0"/>
              <a:t>;</a:t>
            </a:r>
            <a:r>
              <a:rPr lang="en-GB" sz="2400" b="1" dirty="0" smtClean="0"/>
              <a:t> </a:t>
            </a:r>
            <a:r>
              <a:rPr lang="en-GB" sz="2400" dirty="0"/>
              <a:t>v</a:t>
            </a:r>
            <a:r>
              <a:rPr lang="en-GB" sz="2400" dirty="0" smtClean="0"/>
              <a:t>ia the French </a:t>
            </a:r>
            <a:r>
              <a:rPr lang="en-GB" sz="2400" b="1" dirty="0" err="1" smtClean="0"/>
              <a:t>Sens</a:t>
            </a:r>
            <a:r>
              <a:rPr lang="en-GB" sz="2400" dirty="0" smtClean="0"/>
              <a:t>, it became </a:t>
            </a:r>
            <a:r>
              <a:rPr lang="en-GB" sz="2400" b="1" dirty="0" smtClean="0"/>
              <a:t>Sense</a:t>
            </a:r>
          </a:p>
          <a:p>
            <a:pPr marL="170752" lvl="1" indent="0">
              <a:lnSpc>
                <a:spcPct val="120000"/>
              </a:lnSpc>
              <a:buNone/>
            </a:pPr>
            <a:endParaRPr lang="en-GB" sz="2400" i="1" dirty="0" smtClean="0"/>
          </a:p>
          <a:p>
            <a:pPr marL="170752" lvl="1" indent="0">
              <a:lnSpc>
                <a:spcPct val="120000"/>
              </a:lnSpc>
              <a:buNone/>
            </a:pPr>
            <a:r>
              <a:rPr lang="en-GB" sz="2400" i="1" dirty="0" smtClean="0"/>
              <a:t>Original meaning</a:t>
            </a:r>
            <a:r>
              <a:rPr lang="en-GB" sz="2400" dirty="0" smtClean="0"/>
              <a:t>: find your way</a:t>
            </a:r>
          </a:p>
          <a:p>
            <a:pPr marL="170752" lvl="1" indent="0">
              <a:lnSpc>
                <a:spcPct val="120000"/>
              </a:lnSpc>
              <a:buNone/>
            </a:pPr>
            <a:endParaRPr lang="en-GB" sz="2400" i="1" dirty="0" smtClean="0"/>
          </a:p>
          <a:p>
            <a:pPr marL="170752" lvl="1" indent="0">
              <a:lnSpc>
                <a:spcPct val="120000"/>
              </a:lnSpc>
              <a:buNone/>
            </a:pPr>
            <a:r>
              <a:rPr lang="en-GB" sz="2400" i="1" dirty="0" smtClean="0"/>
              <a:t>1400</a:t>
            </a:r>
            <a:r>
              <a:rPr lang="en-GB" sz="2400" dirty="0" smtClean="0"/>
              <a:t>: ability </a:t>
            </a:r>
            <a:r>
              <a:rPr lang="en-GB" sz="2400" dirty="0"/>
              <a:t>to </a:t>
            </a:r>
            <a:r>
              <a:rPr lang="en-GB" sz="2400" dirty="0" smtClean="0"/>
              <a:t>perceive, interpretation, feelings</a:t>
            </a:r>
          </a:p>
          <a:p>
            <a:pPr marL="170752" lvl="1" indent="0">
              <a:lnSpc>
                <a:spcPct val="120000"/>
              </a:lnSpc>
              <a:buNone/>
            </a:pPr>
            <a:r>
              <a:rPr lang="en-GB" sz="2400" i="1" dirty="0" smtClean="0"/>
              <a:t>1526</a:t>
            </a:r>
            <a:r>
              <a:rPr lang="en-GB" sz="2400" dirty="0" smtClean="0"/>
              <a:t>: referring to external sense organs</a:t>
            </a:r>
          </a:p>
          <a:p>
            <a:pPr marL="170752" lvl="1" indent="0">
              <a:lnSpc>
                <a:spcPct val="120000"/>
              </a:lnSpc>
              <a:buNone/>
            </a:pPr>
            <a:r>
              <a:rPr lang="en-GB" sz="2400" i="1" dirty="0" smtClean="0"/>
              <a:t>1816</a:t>
            </a:r>
            <a:r>
              <a:rPr lang="en-GB" sz="2400" dirty="0" smtClean="0"/>
              <a:t>: referring to extreme physical experiences</a:t>
            </a:r>
          </a:p>
          <a:p>
            <a:pPr marL="170752" lvl="1" indent="0">
              <a:lnSpc>
                <a:spcPct val="120000"/>
              </a:lnSpc>
              <a:buNone/>
            </a:pPr>
            <a:r>
              <a:rPr lang="en-GB" sz="2400" i="1" dirty="0" smtClean="0"/>
              <a:t>1900</a:t>
            </a:r>
            <a:r>
              <a:rPr lang="en-GB" sz="2400" dirty="0" smtClean="0"/>
              <a:t>: overly sensitive</a:t>
            </a:r>
            <a:endParaRPr lang="en-GB" sz="2400" dirty="0"/>
          </a:p>
        </p:txBody>
      </p:sp>
    </p:spTree>
    <p:extLst>
      <p:ext uri="{BB962C8B-B14F-4D97-AF65-F5344CB8AC3E}">
        <p14:creationId xmlns:p14="http://schemas.microsoft.com/office/powerpoint/2010/main" val="35920073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767733"/>
          </a:xfrm>
        </p:spPr>
        <p:txBody>
          <a:bodyPr/>
          <a:lstStyle/>
          <a:p>
            <a:r>
              <a:rPr lang="en-GB" b="1" dirty="0" smtClean="0">
                <a:solidFill>
                  <a:srgbClr val="660066"/>
                </a:solidFill>
              </a:rPr>
              <a:t>Sensitivity</a:t>
            </a:r>
            <a:endParaRPr lang="en-GB" b="1" dirty="0">
              <a:solidFill>
                <a:srgbClr val="660066"/>
              </a:solidFill>
            </a:endParaRPr>
          </a:p>
        </p:txBody>
      </p:sp>
      <p:sp>
        <p:nvSpPr>
          <p:cNvPr id="3" name="Tijdelijke aanduiding voor inhoud 2"/>
          <p:cNvSpPr>
            <a:spLocks noGrp="1"/>
          </p:cNvSpPr>
          <p:nvPr>
            <p:ph sz="quarter" idx="13"/>
          </p:nvPr>
        </p:nvSpPr>
        <p:spPr/>
        <p:txBody>
          <a:bodyPr>
            <a:normAutofit/>
          </a:bodyPr>
          <a:lstStyle/>
          <a:p>
            <a:pPr marL="0" indent="0">
              <a:buNone/>
            </a:pPr>
            <a:r>
              <a:rPr lang="en-GB" sz="2400" dirty="0" smtClean="0"/>
              <a:t>Carl Jung (1875-1961)</a:t>
            </a:r>
          </a:p>
          <a:p>
            <a:pPr marL="0" indent="0">
              <a:buNone/>
            </a:pPr>
            <a:endParaRPr lang="en-GB" sz="2400" dirty="0"/>
          </a:p>
          <a:p>
            <a:pPr marL="0" indent="0">
              <a:buNone/>
            </a:pPr>
            <a:r>
              <a:rPr lang="en-GB" sz="2400" dirty="0" smtClean="0"/>
              <a:t>1913-1914</a:t>
            </a:r>
          </a:p>
          <a:p>
            <a:pPr marL="0" indent="0">
              <a:buNone/>
            </a:pPr>
            <a:r>
              <a:rPr lang="en-GB" sz="2400" dirty="0" smtClean="0"/>
              <a:t>	inherited trait not caused by trauma,</a:t>
            </a:r>
          </a:p>
          <a:p>
            <a:pPr marL="0" indent="0">
              <a:buNone/>
            </a:pPr>
            <a:r>
              <a:rPr lang="en-GB" sz="2400" dirty="0"/>
              <a:t>	</a:t>
            </a:r>
            <a:r>
              <a:rPr lang="en-GB" sz="2400" dirty="0" smtClean="0"/>
              <a:t>but may cause neurosis</a:t>
            </a:r>
          </a:p>
          <a:p>
            <a:pPr marL="0" indent="0">
              <a:buNone/>
            </a:pPr>
            <a:endParaRPr lang="en-GB" sz="2400" dirty="0"/>
          </a:p>
          <a:p>
            <a:pPr marL="0" indent="0">
              <a:buNone/>
            </a:pPr>
            <a:r>
              <a:rPr lang="en-GB" sz="2400" dirty="0" smtClean="0"/>
              <a:t>1921</a:t>
            </a:r>
          </a:p>
          <a:p>
            <a:pPr marL="0" indent="0">
              <a:buNone/>
            </a:pPr>
            <a:r>
              <a:rPr lang="en-GB" sz="2400" dirty="0"/>
              <a:t>	</a:t>
            </a:r>
            <a:r>
              <a:rPr lang="en-GB" sz="2400" dirty="0" smtClean="0"/>
              <a:t>introvert is a person who directs psychic</a:t>
            </a:r>
          </a:p>
          <a:p>
            <a:pPr marL="0" indent="0">
              <a:buNone/>
            </a:pPr>
            <a:r>
              <a:rPr lang="en-GB" sz="2400" dirty="0" smtClean="0"/>
              <a:t>	energy inward, away from objects, as</a:t>
            </a:r>
          </a:p>
          <a:p>
            <a:pPr marL="0" indent="0">
              <a:buNone/>
            </a:pPr>
            <a:r>
              <a:rPr lang="en-GB" sz="2400" dirty="0"/>
              <a:t>	</a:t>
            </a:r>
            <a:r>
              <a:rPr lang="en-GB" sz="2400" dirty="0" smtClean="0"/>
              <a:t>if they are experienced as too powerful</a:t>
            </a:r>
            <a:endParaRPr lang="en-GB" sz="2400" dirty="0"/>
          </a:p>
        </p:txBody>
      </p:sp>
      <p:pic>
        <p:nvPicPr>
          <p:cNvPr id="4" name="Tijdelijke aanduiding voor inhoud 4" descr="Carl Jung.jpg"/>
          <p:cNvPicPr>
            <a:picLocks noChangeAspect="1"/>
          </p:cNvPicPr>
          <p:nvPr/>
        </p:nvPicPr>
        <p:blipFill>
          <a:blip r:embed="rId2">
            <a:extLst>
              <a:ext uri="{28A0092B-C50C-407E-A947-70E740481C1C}">
                <a14:useLocalDpi xmlns:a14="http://schemas.microsoft.com/office/drawing/2010/main" val="0"/>
              </a:ext>
            </a:extLst>
          </a:blip>
          <a:srcRect l="-78470" r="-78470"/>
          <a:stretch>
            <a:fillRect/>
          </a:stretch>
        </p:blipFill>
        <p:spPr>
          <a:xfrm>
            <a:off x="4329456" y="381807"/>
            <a:ext cx="6595616" cy="3657600"/>
          </a:xfrm>
          <a:prstGeom prst="rect">
            <a:avLst/>
          </a:prstGeom>
        </p:spPr>
      </p:pic>
      <p:sp>
        <p:nvSpPr>
          <p:cNvPr id="5" name="Tijdelijke aanduiding voor voettekst 4"/>
          <p:cNvSpPr>
            <a:spLocks noGrp="1"/>
          </p:cNvSpPr>
          <p:nvPr>
            <p:ph type="ftr" sz="quarter" idx="11"/>
          </p:nvPr>
        </p:nvSpPr>
        <p:spPr>
          <a:xfrm>
            <a:off x="1378638" y="6442804"/>
            <a:ext cx="6667863" cy="292100"/>
          </a:xfrm>
        </p:spPr>
        <p:txBody>
          <a:bodyPr>
            <a:noAutofit/>
          </a:bodyPr>
          <a:lstStyle/>
          <a:p>
            <a:pPr algn="ctr"/>
            <a:r>
              <a:rPr lang="en-US" sz="1100" dirty="0" smtClean="0"/>
              <a:t>Source</a:t>
            </a:r>
            <a:r>
              <a:rPr lang="en-US" sz="1100" i="1" dirty="0" smtClean="0"/>
              <a:t>: </a:t>
            </a:r>
            <a:r>
              <a:rPr lang="en-US" sz="1100" dirty="0" err="1" smtClean="0"/>
              <a:t>Aron</a:t>
            </a:r>
            <a:r>
              <a:rPr lang="en-US" sz="1100" dirty="0" smtClean="0"/>
              <a:t>, E.N. (2004).</a:t>
            </a:r>
            <a:r>
              <a:rPr lang="en-US" sz="1100" i="1" dirty="0" smtClean="0"/>
              <a:t> Journal of Analytical Psychology, 49</a:t>
            </a:r>
            <a:r>
              <a:rPr lang="en-US" sz="1100" dirty="0" smtClean="0"/>
              <a:t>, 337–367</a:t>
            </a:r>
            <a:endParaRPr lang="en-US" sz="1100" dirty="0"/>
          </a:p>
        </p:txBody>
      </p:sp>
    </p:spTree>
    <p:extLst>
      <p:ext uri="{BB962C8B-B14F-4D97-AF65-F5344CB8AC3E}">
        <p14:creationId xmlns:p14="http://schemas.microsoft.com/office/powerpoint/2010/main" val="2349231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767733"/>
          </a:xfrm>
        </p:spPr>
        <p:txBody>
          <a:bodyPr/>
          <a:lstStyle/>
          <a:p>
            <a:r>
              <a:rPr lang="en-GB" b="1" dirty="0" smtClean="0">
                <a:solidFill>
                  <a:srgbClr val="660066"/>
                </a:solidFill>
              </a:rPr>
              <a:t>Sensitive environment</a:t>
            </a:r>
            <a:endParaRPr lang="en-GB" b="1" dirty="0">
              <a:solidFill>
                <a:srgbClr val="660066"/>
              </a:solidFill>
            </a:endParaRPr>
          </a:p>
        </p:txBody>
      </p:sp>
      <p:sp>
        <p:nvSpPr>
          <p:cNvPr id="3" name="Tijdelijke aanduiding voor inhoud 2"/>
          <p:cNvSpPr>
            <a:spLocks noGrp="1"/>
          </p:cNvSpPr>
          <p:nvPr>
            <p:ph sz="quarter" idx="13"/>
          </p:nvPr>
        </p:nvSpPr>
        <p:spPr/>
        <p:txBody>
          <a:bodyPr>
            <a:normAutofit/>
          </a:bodyPr>
          <a:lstStyle/>
          <a:p>
            <a:pPr marL="0" indent="0">
              <a:buNone/>
            </a:pPr>
            <a:r>
              <a:rPr lang="en-GB" sz="2400" dirty="0" smtClean="0"/>
              <a:t>John </a:t>
            </a:r>
            <a:r>
              <a:rPr lang="en-GB" sz="2400" dirty="0" err="1" smtClean="0"/>
              <a:t>Bowlby</a:t>
            </a:r>
            <a:r>
              <a:rPr lang="en-GB" sz="2400" dirty="0" smtClean="0"/>
              <a:t>(1907-1990)</a:t>
            </a:r>
          </a:p>
          <a:p>
            <a:pPr marL="342900" indent="-342900"/>
            <a:r>
              <a:rPr lang="en-GB" sz="2000" dirty="0" smtClean="0"/>
              <a:t>Founder of the attachment theory</a:t>
            </a:r>
          </a:p>
          <a:p>
            <a:pPr marL="342900" indent="-342900"/>
            <a:r>
              <a:rPr lang="en-GB" sz="2000" dirty="0" smtClean="0"/>
              <a:t>Psychoanalyst and </a:t>
            </a:r>
            <a:r>
              <a:rPr lang="en-GB" sz="2000" dirty="0" err="1" smtClean="0"/>
              <a:t>Ethologist</a:t>
            </a:r>
            <a:endParaRPr lang="en-GB" sz="2000" dirty="0" smtClean="0"/>
          </a:p>
          <a:p>
            <a:pPr marL="0" indent="0">
              <a:buNone/>
            </a:pPr>
            <a:endParaRPr lang="en-GB" sz="2400" dirty="0" smtClean="0"/>
          </a:p>
          <a:p>
            <a:pPr marL="0" indent="0">
              <a:buNone/>
            </a:pPr>
            <a:endParaRPr lang="en-GB" sz="2400" dirty="0"/>
          </a:p>
          <a:p>
            <a:pPr marL="0" indent="0">
              <a:buNone/>
            </a:pPr>
            <a:r>
              <a:rPr lang="en-GB" sz="2400" dirty="0" smtClean="0"/>
              <a:t>1950</a:t>
            </a:r>
          </a:p>
          <a:p>
            <a:pPr marL="0" indent="0">
              <a:buNone/>
            </a:pPr>
            <a:r>
              <a:rPr lang="en-GB" sz="2400" dirty="0"/>
              <a:t>	</a:t>
            </a:r>
            <a:r>
              <a:rPr lang="en-GB" sz="2400" dirty="0" smtClean="0"/>
              <a:t>WHO asks </a:t>
            </a:r>
            <a:r>
              <a:rPr lang="en-GB" sz="2400" dirty="0" err="1" smtClean="0"/>
              <a:t>Bowlby</a:t>
            </a:r>
            <a:r>
              <a:rPr lang="en-GB" sz="2400" dirty="0" smtClean="0"/>
              <a:t> for advice on the</a:t>
            </a:r>
          </a:p>
          <a:p>
            <a:pPr marL="0" indent="0">
              <a:buNone/>
            </a:pPr>
            <a:r>
              <a:rPr lang="en-GB" sz="2400" dirty="0"/>
              <a:t>	</a:t>
            </a:r>
            <a:r>
              <a:rPr lang="en-GB" sz="2400" dirty="0" smtClean="0"/>
              <a:t>mental health of homeless children</a:t>
            </a:r>
          </a:p>
          <a:p>
            <a:pPr marL="0" indent="0">
              <a:buNone/>
            </a:pPr>
            <a:endParaRPr lang="en-GB" sz="2400" dirty="0" smtClean="0"/>
          </a:p>
          <a:p>
            <a:pPr marL="0" indent="0">
              <a:buNone/>
            </a:pPr>
            <a:r>
              <a:rPr lang="en-GB" sz="2400" dirty="0" smtClean="0"/>
              <a:t>Raising a child</a:t>
            </a:r>
            <a:r>
              <a:rPr lang="en-GB" sz="2400" dirty="0"/>
              <a:t>	</a:t>
            </a:r>
            <a:r>
              <a:rPr lang="en-GB" sz="2400" dirty="0" smtClean="0"/>
              <a:t> to a healthy person requires a sensitive caretaker </a:t>
            </a:r>
            <a:endParaRPr lang="en-GB" sz="2400" dirty="0"/>
          </a:p>
        </p:txBody>
      </p:sp>
      <p:sp>
        <p:nvSpPr>
          <p:cNvPr id="5" name="Tijdelijke aanduiding voor voettekst 4"/>
          <p:cNvSpPr>
            <a:spLocks noGrp="1"/>
          </p:cNvSpPr>
          <p:nvPr>
            <p:ph type="ftr" sz="quarter" idx="11"/>
          </p:nvPr>
        </p:nvSpPr>
        <p:spPr>
          <a:xfrm>
            <a:off x="484432" y="6442804"/>
            <a:ext cx="8383343" cy="292100"/>
          </a:xfrm>
        </p:spPr>
        <p:txBody>
          <a:bodyPr>
            <a:noAutofit/>
          </a:bodyPr>
          <a:lstStyle/>
          <a:p>
            <a:pPr algn="ctr"/>
            <a:r>
              <a:rPr lang="en-US" sz="1100" dirty="0" smtClean="0"/>
              <a:t>Source</a:t>
            </a:r>
            <a:r>
              <a:rPr lang="en-US" sz="1100" i="1" dirty="0" smtClean="0"/>
              <a:t>: </a:t>
            </a:r>
            <a:r>
              <a:rPr lang="en-US" sz="1100" dirty="0" err="1" smtClean="0"/>
              <a:t>Bowlby</a:t>
            </a:r>
            <a:r>
              <a:rPr lang="en-US" sz="1100" dirty="0" smtClean="0"/>
              <a:t> , J. (1969). </a:t>
            </a:r>
            <a:r>
              <a:rPr lang="en-US" sz="1100" i="1" dirty="0" smtClean="0"/>
              <a:t>Attachment and Loss. Volume 1. Attachment</a:t>
            </a:r>
            <a:r>
              <a:rPr lang="en-US" sz="1100" dirty="0" smtClean="0"/>
              <a:t>, Pelican Books</a:t>
            </a:r>
            <a:endParaRPr lang="en-US" sz="1100" i="1" dirty="0"/>
          </a:p>
        </p:txBody>
      </p:sp>
      <p:pic>
        <p:nvPicPr>
          <p:cNvPr id="6" name="Afbeelding 6" descr="John Bowlb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0292" y="775960"/>
            <a:ext cx="27193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9988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888169"/>
          </a:xfrm>
        </p:spPr>
        <p:txBody>
          <a:bodyPr>
            <a:normAutofit/>
          </a:bodyPr>
          <a:lstStyle/>
          <a:p>
            <a:r>
              <a:rPr lang="en-GB" b="1" dirty="0" smtClean="0">
                <a:solidFill>
                  <a:srgbClr val="660066"/>
                </a:solidFill>
              </a:rPr>
              <a:t>High Sensitivity</a:t>
            </a:r>
            <a:endParaRPr lang="en-GB" b="1" dirty="0">
              <a:solidFill>
                <a:srgbClr val="660066"/>
              </a:solidFill>
            </a:endParaRPr>
          </a:p>
        </p:txBody>
      </p:sp>
      <p:sp>
        <p:nvSpPr>
          <p:cNvPr id="3" name="Tijdelijke aanduiding voor inhoud 2"/>
          <p:cNvSpPr>
            <a:spLocks noGrp="1"/>
          </p:cNvSpPr>
          <p:nvPr>
            <p:ph sz="quarter" idx="13"/>
          </p:nvPr>
        </p:nvSpPr>
        <p:spPr>
          <a:xfrm>
            <a:off x="209264" y="1412384"/>
            <a:ext cx="8595360" cy="5020901"/>
          </a:xfrm>
        </p:spPr>
        <p:txBody>
          <a:bodyPr/>
          <a:lstStyle/>
          <a:p>
            <a:pPr marL="0" indent="0">
              <a:buNone/>
            </a:pPr>
            <a:r>
              <a:rPr lang="en-GB" sz="2400" dirty="0" smtClean="0">
                <a:hlinkClick r:id="rId2"/>
              </a:rPr>
              <a:t>Scientific term</a:t>
            </a:r>
            <a:r>
              <a:rPr lang="en-GB" sz="2400" dirty="0" smtClean="0"/>
              <a:t>: ‘Sensory processing sensitivity’ </a:t>
            </a:r>
          </a:p>
          <a:p>
            <a:pPr marL="0" indent="0" algn="ctr">
              <a:buNone/>
            </a:pPr>
            <a:endParaRPr lang="en-GB" dirty="0" smtClean="0"/>
          </a:p>
          <a:p>
            <a:pPr marL="0" indent="0" algn="ctr">
              <a:buNone/>
            </a:pPr>
            <a:endParaRPr lang="en-GB" dirty="0" smtClean="0"/>
          </a:p>
          <a:p>
            <a:pPr marL="0" indent="0">
              <a:buNone/>
            </a:pPr>
            <a:endParaRPr lang="en-GB" dirty="0"/>
          </a:p>
          <a:p>
            <a:pPr marL="0" indent="0">
              <a:buNone/>
            </a:pPr>
            <a:r>
              <a:rPr lang="en-GB" sz="2400" dirty="0" smtClean="0"/>
              <a:t>refers to a relatively sensitive nervous system</a:t>
            </a:r>
          </a:p>
          <a:p>
            <a:pPr lvl="1"/>
            <a:r>
              <a:rPr lang="en-GB" dirty="0" smtClean="0"/>
              <a:t> aware of subtleties in the environment:</a:t>
            </a:r>
          </a:p>
          <a:p>
            <a:pPr marL="515239" lvl="3" indent="0">
              <a:buNone/>
            </a:pPr>
            <a:r>
              <a:rPr lang="en-GB" sz="1800" dirty="0" smtClean="0"/>
              <a:t>bodily (physical)</a:t>
            </a:r>
          </a:p>
          <a:p>
            <a:pPr marL="515239" lvl="3" indent="0">
              <a:buNone/>
            </a:pPr>
            <a:r>
              <a:rPr lang="en-GB" sz="1800" dirty="0" smtClean="0"/>
              <a:t>emotional (empathy)</a:t>
            </a:r>
          </a:p>
          <a:p>
            <a:pPr marL="515239" lvl="3" indent="0">
              <a:buNone/>
            </a:pPr>
            <a:r>
              <a:rPr lang="en-GB" sz="1800" dirty="0" smtClean="0"/>
              <a:t>cognitive (understanding)</a:t>
            </a:r>
          </a:p>
          <a:p>
            <a:pPr lvl="1"/>
            <a:r>
              <a:rPr lang="en-GB" dirty="0"/>
              <a:t> </a:t>
            </a:r>
            <a:r>
              <a:rPr lang="en-GB" dirty="0" smtClean="0"/>
              <a:t>more easily overwhelmed </a:t>
            </a:r>
          </a:p>
          <a:p>
            <a:pPr lvl="1"/>
            <a:endParaRPr lang="en-GB" dirty="0"/>
          </a:p>
          <a:p>
            <a:pPr marL="0" indent="-2286">
              <a:buNone/>
            </a:pPr>
            <a:endParaRPr lang="en-GB" dirty="0" smtClean="0"/>
          </a:p>
        </p:txBody>
      </p:sp>
      <p:pic>
        <p:nvPicPr>
          <p:cNvPr id="4" name="Tijdelijke aanduiding voor inhoud 4" descr="Elaine Ar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183105" y="2046192"/>
            <a:ext cx="2763838" cy="3870325"/>
          </a:xfrm>
          <a:prstGeom prst="rect">
            <a:avLst/>
          </a:prstGeom>
        </p:spPr>
      </p:pic>
      <p:sp>
        <p:nvSpPr>
          <p:cNvPr id="5" name="Tekstvak 4"/>
          <p:cNvSpPr txBox="1"/>
          <p:nvPr/>
        </p:nvSpPr>
        <p:spPr>
          <a:xfrm>
            <a:off x="6371515" y="6162491"/>
            <a:ext cx="1851664" cy="369332"/>
          </a:xfrm>
          <a:prstGeom prst="rect">
            <a:avLst/>
          </a:prstGeom>
          <a:noFill/>
        </p:spPr>
        <p:txBody>
          <a:bodyPr wrap="none" rtlCol="0">
            <a:spAutoFit/>
          </a:bodyPr>
          <a:lstStyle/>
          <a:p>
            <a:r>
              <a:rPr lang="en-GB" dirty="0" err="1" smtClean="0"/>
              <a:t>Dr.</a:t>
            </a:r>
            <a:r>
              <a:rPr lang="en-GB" dirty="0" smtClean="0"/>
              <a:t> Elaine N. </a:t>
            </a:r>
            <a:r>
              <a:rPr lang="en-GB" dirty="0" err="1" smtClean="0"/>
              <a:t>Aron</a:t>
            </a:r>
            <a:endParaRPr lang="en-GB" dirty="0"/>
          </a:p>
        </p:txBody>
      </p:sp>
      <p:sp>
        <p:nvSpPr>
          <p:cNvPr id="6" name="Tijdelijke aanduiding voor voettekst 5"/>
          <p:cNvSpPr>
            <a:spLocks noGrp="1"/>
          </p:cNvSpPr>
          <p:nvPr>
            <p:ph type="ftr" sz="quarter" idx="11"/>
          </p:nvPr>
        </p:nvSpPr>
        <p:spPr>
          <a:xfrm>
            <a:off x="1600200" y="6433285"/>
            <a:ext cx="4582905" cy="292100"/>
          </a:xfrm>
        </p:spPr>
        <p:txBody>
          <a:bodyPr>
            <a:noAutofit/>
          </a:bodyPr>
          <a:lstStyle/>
          <a:p>
            <a:pPr algn="ctr"/>
            <a:r>
              <a:rPr lang="en-US" sz="1100" dirty="0" smtClean="0"/>
              <a:t>Source: </a:t>
            </a:r>
            <a:r>
              <a:rPr lang="en-US" sz="1100" dirty="0" err="1" smtClean="0"/>
              <a:t>Aron</a:t>
            </a:r>
            <a:r>
              <a:rPr lang="en-US" sz="1100" dirty="0" smtClean="0"/>
              <a:t> &amp; </a:t>
            </a:r>
            <a:r>
              <a:rPr lang="en-US" sz="1100" dirty="0" err="1" smtClean="0"/>
              <a:t>Aron</a:t>
            </a:r>
            <a:r>
              <a:rPr lang="en-US" sz="1100" dirty="0" smtClean="0"/>
              <a:t> (1997) Journal of Personality and Social Psychology</a:t>
            </a:r>
            <a:endParaRPr lang="en-US" sz="1100" dirty="0"/>
          </a:p>
        </p:txBody>
      </p:sp>
    </p:spTree>
    <p:extLst>
      <p:ext uri="{BB962C8B-B14F-4D97-AF65-F5344CB8AC3E}">
        <p14:creationId xmlns:p14="http://schemas.microsoft.com/office/powerpoint/2010/main" val="30244679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228600"/>
            <a:ext cx="8591550" cy="888169"/>
          </a:xfrm>
        </p:spPr>
        <p:txBody>
          <a:bodyPr>
            <a:normAutofit/>
          </a:bodyPr>
          <a:lstStyle/>
          <a:p>
            <a:r>
              <a:rPr lang="en-GB" b="1" dirty="0" smtClean="0">
                <a:solidFill>
                  <a:srgbClr val="660066"/>
                </a:solidFill>
              </a:rPr>
              <a:t>Research on High Sensitivity reveals</a:t>
            </a:r>
            <a:endParaRPr lang="en-GB" b="1" dirty="0">
              <a:solidFill>
                <a:srgbClr val="660066"/>
              </a:solidFill>
            </a:endParaRPr>
          </a:p>
        </p:txBody>
      </p:sp>
      <p:sp>
        <p:nvSpPr>
          <p:cNvPr id="3" name="Tijdelijke aanduiding voor inhoud 2"/>
          <p:cNvSpPr>
            <a:spLocks noGrp="1"/>
          </p:cNvSpPr>
          <p:nvPr>
            <p:ph sz="quarter" idx="13"/>
          </p:nvPr>
        </p:nvSpPr>
        <p:spPr>
          <a:xfrm>
            <a:off x="209264" y="1412384"/>
            <a:ext cx="8595360" cy="5020901"/>
          </a:xfrm>
        </p:spPr>
        <p:txBody>
          <a:bodyPr>
            <a:normAutofit lnSpcReduction="10000"/>
          </a:bodyPr>
          <a:lstStyle/>
          <a:p>
            <a:pPr marL="170752" lvl="1" indent="0">
              <a:buNone/>
            </a:pPr>
            <a:r>
              <a:rPr lang="en-GB" b="1" dirty="0" smtClean="0"/>
              <a:t>Adults</a:t>
            </a:r>
          </a:p>
          <a:p>
            <a:pPr lvl="1"/>
            <a:r>
              <a:rPr lang="en-GB" dirty="0" smtClean="0"/>
              <a:t>HS is not shyness, introversion, or neuroticism</a:t>
            </a:r>
          </a:p>
          <a:p>
            <a:pPr lvl="1"/>
            <a:r>
              <a:rPr lang="en-GB" dirty="0" smtClean="0"/>
              <a:t>Valued in the East, problem or even disorder in the West</a:t>
            </a:r>
          </a:p>
          <a:p>
            <a:pPr lvl="1"/>
            <a:endParaRPr lang="en-GB" dirty="0"/>
          </a:p>
          <a:p>
            <a:pPr marL="170752" lvl="1" indent="0">
              <a:buNone/>
            </a:pPr>
            <a:r>
              <a:rPr lang="en-GB" b="1" dirty="0" smtClean="0"/>
              <a:t>Children</a:t>
            </a:r>
          </a:p>
          <a:p>
            <a:pPr lvl="1"/>
            <a:r>
              <a:rPr lang="en-GB" dirty="0" smtClean="0"/>
              <a:t>Number of HS </a:t>
            </a:r>
            <a:r>
              <a:rPr lang="en-GB" baseline="-25000" dirty="0" smtClean="0"/>
              <a:t>boys</a:t>
            </a:r>
            <a:r>
              <a:rPr lang="en-GB" dirty="0" smtClean="0"/>
              <a:t> &lt; Number of HS </a:t>
            </a:r>
            <a:r>
              <a:rPr lang="en-GB" baseline="-25000" dirty="0" smtClean="0"/>
              <a:t>girls</a:t>
            </a:r>
          </a:p>
          <a:p>
            <a:pPr lvl="1"/>
            <a:r>
              <a:rPr lang="en-GB" dirty="0" smtClean="0"/>
              <a:t>High Sensitive Child (HSC) is more likely to have internalising problems</a:t>
            </a:r>
          </a:p>
          <a:p>
            <a:pPr lvl="1"/>
            <a:r>
              <a:rPr lang="en-GB" dirty="0" smtClean="0"/>
              <a:t>HSC has no more chance of exhibiting externalising problems</a:t>
            </a:r>
          </a:p>
          <a:p>
            <a:pPr lvl="1"/>
            <a:r>
              <a:rPr lang="en-GB" dirty="0" smtClean="0"/>
              <a:t>HSC is not related to learning problems</a:t>
            </a:r>
          </a:p>
          <a:p>
            <a:pPr lvl="1"/>
            <a:r>
              <a:rPr lang="en-GB" dirty="0"/>
              <a:t>Self-ratings differ </a:t>
            </a:r>
            <a:r>
              <a:rPr lang="en-GB" dirty="0" smtClean="0"/>
              <a:t>dramatically from </a:t>
            </a:r>
            <a:r>
              <a:rPr lang="en-GB" dirty="0"/>
              <a:t>other-</a:t>
            </a:r>
            <a:r>
              <a:rPr lang="en-GB" dirty="0" smtClean="0"/>
              <a:t>ratings</a:t>
            </a:r>
          </a:p>
          <a:p>
            <a:pPr lvl="1"/>
            <a:endParaRPr lang="en-GB" dirty="0" smtClean="0"/>
          </a:p>
          <a:p>
            <a:pPr marL="170752" lvl="1" indent="0">
              <a:buNone/>
            </a:pPr>
            <a:r>
              <a:rPr lang="en-GB" b="1" dirty="0" smtClean="0"/>
              <a:t>Animals</a:t>
            </a:r>
          </a:p>
          <a:p>
            <a:pPr lvl="1"/>
            <a:r>
              <a:rPr lang="en-GB" dirty="0"/>
              <a:t> </a:t>
            </a:r>
            <a:r>
              <a:rPr lang="en-GB" dirty="0" smtClean="0"/>
              <a:t>different 'personalities' in a variety of species: great tit, fruit flies, primates, fish etc….</a:t>
            </a:r>
          </a:p>
          <a:p>
            <a:pPr lvl="1"/>
            <a:endParaRPr lang="en-GB" dirty="0"/>
          </a:p>
          <a:p>
            <a:pPr marL="0" indent="-2286">
              <a:buNone/>
            </a:pPr>
            <a:endParaRPr lang="en-GB" dirty="0" smtClean="0"/>
          </a:p>
        </p:txBody>
      </p:sp>
    </p:spTree>
    <p:extLst>
      <p:ext uri="{BB962C8B-B14F-4D97-AF65-F5344CB8AC3E}">
        <p14:creationId xmlns:p14="http://schemas.microsoft.com/office/powerpoint/2010/main" val="37282065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4" y="228600"/>
            <a:ext cx="8867775" cy="888169"/>
          </a:xfrm>
        </p:spPr>
        <p:txBody>
          <a:bodyPr>
            <a:normAutofit/>
          </a:bodyPr>
          <a:lstStyle/>
          <a:p>
            <a:r>
              <a:rPr lang="en-GB" b="1" dirty="0">
                <a:solidFill>
                  <a:srgbClr val="660066"/>
                </a:solidFill>
              </a:rPr>
              <a:t>(</a:t>
            </a:r>
            <a:r>
              <a:rPr lang="en-GB" b="1" dirty="0" smtClean="0">
                <a:solidFill>
                  <a:srgbClr val="660066"/>
                </a:solidFill>
              </a:rPr>
              <a:t>High) Sensitivity: what makes it interesting?</a:t>
            </a:r>
            <a:endParaRPr lang="en-GB" b="1" dirty="0">
              <a:solidFill>
                <a:srgbClr val="660066"/>
              </a:solidFill>
            </a:endParaRPr>
          </a:p>
        </p:txBody>
      </p:sp>
      <p:sp>
        <p:nvSpPr>
          <p:cNvPr id="3" name="Tijdelijke aanduiding voor inhoud 2"/>
          <p:cNvSpPr>
            <a:spLocks noGrp="1"/>
          </p:cNvSpPr>
          <p:nvPr>
            <p:ph sz="quarter" idx="13"/>
          </p:nvPr>
        </p:nvSpPr>
        <p:spPr>
          <a:xfrm>
            <a:off x="209264" y="1412384"/>
            <a:ext cx="8595360" cy="5020901"/>
          </a:xfrm>
        </p:spPr>
        <p:txBody>
          <a:bodyPr>
            <a:normAutofit/>
          </a:bodyPr>
          <a:lstStyle/>
          <a:p>
            <a:pPr lvl="1">
              <a:lnSpc>
                <a:spcPct val="200000"/>
              </a:lnSpc>
            </a:pPr>
            <a:r>
              <a:rPr lang="en-GB" sz="3200" dirty="0"/>
              <a:t> </a:t>
            </a:r>
            <a:r>
              <a:rPr lang="en-GB" sz="2800" dirty="0" smtClean="0"/>
              <a:t>It is present in all living (and non-living?) things</a:t>
            </a:r>
          </a:p>
          <a:p>
            <a:pPr lvl="1">
              <a:lnSpc>
                <a:spcPct val="200000"/>
              </a:lnSpc>
            </a:pPr>
            <a:r>
              <a:rPr lang="en-GB" sz="2800" dirty="0" smtClean="0"/>
              <a:t> It </a:t>
            </a:r>
            <a:r>
              <a:rPr lang="en-GB" sz="2800" dirty="0"/>
              <a:t>appears to be based on a biological </a:t>
            </a:r>
            <a:r>
              <a:rPr lang="en-GB" sz="2800" dirty="0" smtClean="0"/>
              <a:t>property</a:t>
            </a:r>
          </a:p>
          <a:p>
            <a:pPr lvl="1">
              <a:lnSpc>
                <a:spcPct val="200000"/>
              </a:lnSpc>
            </a:pPr>
            <a:r>
              <a:rPr lang="en-GB" sz="2800" dirty="0" smtClean="0"/>
              <a:t> It reveals </a:t>
            </a:r>
            <a:r>
              <a:rPr lang="en-GB" sz="2800" i="1" dirty="0" smtClean="0"/>
              <a:t>a crisis in Psychological Science</a:t>
            </a:r>
          </a:p>
          <a:p>
            <a:pPr lvl="1">
              <a:lnSpc>
                <a:spcPct val="200000"/>
              </a:lnSpc>
            </a:pPr>
            <a:r>
              <a:rPr lang="en-GB" sz="2800" dirty="0" smtClean="0"/>
              <a:t> It exemplifies </a:t>
            </a:r>
            <a:r>
              <a:rPr lang="en-GB" sz="2800" i="1" dirty="0" smtClean="0"/>
              <a:t>a crisis in the Empirical Sciences</a:t>
            </a:r>
          </a:p>
          <a:p>
            <a:pPr marL="170752" lvl="1" indent="0">
              <a:buNone/>
            </a:pPr>
            <a:endParaRPr lang="en-GB" dirty="0"/>
          </a:p>
        </p:txBody>
      </p:sp>
    </p:spTree>
    <p:extLst>
      <p:ext uri="{BB962C8B-B14F-4D97-AF65-F5344CB8AC3E}">
        <p14:creationId xmlns:p14="http://schemas.microsoft.com/office/powerpoint/2010/main" val="232665855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536</TotalTime>
  <Words>766</Words>
  <Application>Microsoft Macintosh PowerPoint</Application>
  <PresentationFormat>Diavoorstelling (4:3)</PresentationFormat>
  <Paragraphs>120</Paragraphs>
  <Slides>19</Slides>
  <Notes>4</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19</vt:i4>
      </vt:variant>
    </vt:vector>
  </HeadingPairs>
  <TitlesOfParts>
    <vt:vector size="21" baseType="lpstr">
      <vt:lpstr>Soho</vt:lpstr>
      <vt:lpstr>Werkblad</vt:lpstr>
      <vt:lpstr>High sensitivity pathologised:  A point in case!</vt:lpstr>
      <vt:lpstr>Preamble of WHO (1998)</vt:lpstr>
      <vt:lpstr>Spiritual crisis</vt:lpstr>
      <vt:lpstr>(High) Sensitivity</vt:lpstr>
      <vt:lpstr>Sensitivity</vt:lpstr>
      <vt:lpstr>Sensitive environment</vt:lpstr>
      <vt:lpstr>High Sensitivity</vt:lpstr>
      <vt:lpstr>Research on High Sensitivity reveals</vt:lpstr>
      <vt:lpstr>(High) Sensitivity: what makes it interesting?</vt:lpstr>
      <vt:lpstr>The crisis in Psychological Science 1</vt:lpstr>
      <vt:lpstr>The crisis in Psychological Science 2</vt:lpstr>
      <vt:lpstr>The crisis in Psychological Science 3</vt:lpstr>
      <vt:lpstr>The crisis in Psychological Science 4</vt:lpstr>
      <vt:lpstr>The crisis in Empirical Science</vt:lpstr>
      <vt:lpstr>So far, so good.........</vt:lpstr>
      <vt:lpstr>Adophe Quetelet (1797-1874)</vt:lpstr>
      <vt:lpstr>So far, not so good......</vt:lpstr>
      <vt:lpstr>There is hope, however,……..</vt:lpstr>
      <vt:lpstr>Thank you for your attention    www.annabosman.eu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sensitivity pathologicalised/pathologised</dc:title>
  <dc:creator>Anna Bosman</dc:creator>
  <cp:lastModifiedBy>Anna Bosman</cp:lastModifiedBy>
  <cp:revision>41</cp:revision>
  <dcterms:created xsi:type="dcterms:W3CDTF">2012-09-09T14:30:33Z</dcterms:created>
  <dcterms:modified xsi:type="dcterms:W3CDTF">2012-09-16T09:51:19Z</dcterms:modified>
</cp:coreProperties>
</file>